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3" r:id="rId3"/>
    <p:sldMasterId id="2147483666" r:id="rId4"/>
  </p:sldMasterIdLst>
  <p:notesMasterIdLst>
    <p:notesMasterId r:id="rId6"/>
  </p:notesMasterIdLst>
  <p:handoutMasterIdLst>
    <p:handoutMasterId r:id="rId39"/>
  </p:handoutMasterIdLst>
  <p:sldIdLst>
    <p:sldId id="258" r:id="rId5"/>
    <p:sldId id="4789" r:id="rId7"/>
    <p:sldId id="4883" r:id="rId8"/>
    <p:sldId id="4982" r:id="rId9"/>
    <p:sldId id="4983" r:id="rId10"/>
    <p:sldId id="4988" r:id="rId11"/>
    <p:sldId id="4989" r:id="rId12"/>
    <p:sldId id="2187" r:id="rId13"/>
    <p:sldId id="4990" r:id="rId14"/>
    <p:sldId id="4984" r:id="rId15"/>
    <p:sldId id="4992" r:id="rId16"/>
    <p:sldId id="4993" r:id="rId17"/>
    <p:sldId id="4994" r:id="rId18"/>
    <p:sldId id="4995" r:id="rId19"/>
    <p:sldId id="4985" r:id="rId20"/>
    <p:sldId id="4997" r:id="rId21"/>
    <p:sldId id="4916" r:id="rId22"/>
    <p:sldId id="4919" r:id="rId23"/>
    <p:sldId id="4922" r:id="rId24"/>
    <p:sldId id="4996" r:id="rId25"/>
    <p:sldId id="4998" r:id="rId26"/>
    <p:sldId id="4999" r:id="rId27"/>
    <p:sldId id="4986" r:id="rId28"/>
    <p:sldId id="5000" r:id="rId29"/>
    <p:sldId id="4987" r:id="rId30"/>
    <p:sldId id="5002" r:id="rId31"/>
    <p:sldId id="5003" r:id="rId32"/>
    <p:sldId id="5001" r:id="rId33"/>
    <p:sldId id="5016" r:id="rId34"/>
    <p:sldId id="5004" r:id="rId35"/>
    <p:sldId id="5005" r:id="rId36"/>
    <p:sldId id="5006" r:id="rId37"/>
    <p:sldId id="1927" r:id="rId38"/>
  </p:sldIdLst>
  <p:sldSz cx="12192000" cy="6858000"/>
  <p:notesSz cx="6858000" cy="9144000"/>
  <p:embeddedFontLst>
    <p:embeddedFont>
      <p:font typeface="微软雅黑" panose="020B0503020204020204" pitchFamily="34" charset="-122"/>
      <p:regular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义启小楷书" panose="02010601030101010101" pitchFamily="2" charset="-128"/>
      <p:regular r:id="rId48"/>
    </p:embeddedFont>
    <p:embeddedFont>
      <p:font typeface="Segoe UI Black" panose="020B0A02040204020203" pitchFamily="34" charset="0"/>
      <p:bold r:id="rId49"/>
    </p:embeddedFont>
    <p:embeddedFont>
      <p:font typeface="仿宋" panose="02010609060101010101" pitchFamily="49" charset="-122"/>
      <p:regular r:id="rId50"/>
    </p:embeddedFont>
    <p:embeddedFont>
      <p:font typeface="Segoe UI" panose="020B0502040204020203"/>
      <p:regular r:id="rId51"/>
      <p:bold r:id="rId52"/>
      <p:italic r:id="rId53"/>
      <p:boldItalic r:id="rId54"/>
    </p:embeddedFont>
    <p:embeddedFont>
      <p:font typeface="等线" panose="02010600030101010101" charset="-122"/>
      <p:regular r:id="rId55"/>
    </p:embeddedFont>
    <p:embeddedFont>
      <p:font typeface="Algerian" panose="04020705040A02060702" pitchFamily="82" charset="0"/>
      <p:regular r:id="rId56"/>
    </p:embeddedFont>
  </p:embeddedFontLst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978B"/>
    <a:srgbClr val="EAEFF7"/>
    <a:srgbClr val="A69785"/>
    <a:srgbClr val="1387B7"/>
    <a:srgbClr val="01FE02"/>
    <a:srgbClr val="244B61"/>
    <a:srgbClr val="E9F3EF"/>
    <a:srgbClr val="D1E5DD"/>
    <a:srgbClr val="0E7C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1" autoAdjust="0"/>
    <p:restoredTop sz="82429" autoAdjust="0"/>
  </p:normalViewPr>
  <p:slideViewPr>
    <p:cSldViewPr snapToGrid="0">
      <p:cViewPr varScale="1">
        <p:scale>
          <a:sx n="129" d="100"/>
          <a:sy n="129" d="100"/>
        </p:scale>
        <p:origin x="10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7" Type="http://schemas.openxmlformats.org/officeDocument/2006/relationships/tags" Target="tags/tag1.xml"/><Relationship Id="rId56" Type="http://schemas.openxmlformats.org/officeDocument/2006/relationships/font" Target="fonts/font14.fntdata"/><Relationship Id="rId55" Type="http://schemas.openxmlformats.org/officeDocument/2006/relationships/font" Target="fonts/font13.fntdata"/><Relationship Id="rId54" Type="http://schemas.openxmlformats.org/officeDocument/2006/relationships/font" Target="fonts/font12.fntdata"/><Relationship Id="rId53" Type="http://schemas.openxmlformats.org/officeDocument/2006/relationships/font" Target="fonts/font11.fntdata"/><Relationship Id="rId52" Type="http://schemas.openxmlformats.org/officeDocument/2006/relationships/font" Target="fonts/font10.fntdata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" Target="slides/slide1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一个数据位出错，必然导致校验位出错，即两位出错；因此，一位出错的情况留给校验位。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5CE584D-DA30-42E6-B6AB-C9D2BEA4D8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4049" y="-2356"/>
            <a:ext cx="12187951" cy="6993161"/>
            <a:chOff x="4049" y="26519"/>
            <a:chExt cx="12187951" cy="6993161"/>
          </a:xfrm>
        </p:grpSpPr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2">
              <a:clrChange>
                <a:clrFrom>
                  <a:srgbClr val="01182D"/>
                </a:clrFrom>
                <a:clrTo>
                  <a:srgbClr val="01182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" t="50499" r="52"/>
            <a:stretch>
              <a:fillRect/>
            </a:stretch>
          </p:blipFill>
          <p:spPr>
            <a:xfrm>
              <a:off x="6561" y="3618316"/>
              <a:ext cx="12185439" cy="340136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 userDrawn="1"/>
          </p:nvSpPr>
          <p:spPr>
            <a:xfrm>
              <a:off x="4049" y="26519"/>
              <a:ext cx="12187951" cy="6692474"/>
            </a:xfrm>
            <a:prstGeom prst="rect">
              <a:avLst/>
            </a:prstGeom>
            <a:gradFill flip="none" rotWithShape="1">
              <a:gsLst>
                <a:gs pos="3000">
                  <a:schemeClr val="accent1">
                    <a:alpha val="97000"/>
                    <a:lumMod val="5000"/>
                    <a:lumOff val="95000"/>
                  </a:schemeClr>
                </a:gs>
                <a:gs pos="8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8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93031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0E7C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4049" y="-2356"/>
            <a:ext cx="12194512" cy="6993161"/>
            <a:chOff x="4049" y="26519"/>
            <a:chExt cx="12194512" cy="6993161"/>
          </a:xfrm>
        </p:grpSpPr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2">
              <a:clrChange>
                <a:clrFrom>
                  <a:srgbClr val="01182D"/>
                </a:clrFrom>
                <a:clrTo>
                  <a:srgbClr val="01182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" t="50499"/>
            <a:stretch>
              <a:fillRect/>
            </a:stretch>
          </p:blipFill>
          <p:spPr>
            <a:xfrm>
              <a:off x="6561" y="3618316"/>
              <a:ext cx="12192000" cy="340136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 userDrawn="1"/>
          </p:nvSpPr>
          <p:spPr>
            <a:xfrm>
              <a:off x="4049" y="26519"/>
              <a:ext cx="12192000" cy="6692474"/>
            </a:xfrm>
            <a:prstGeom prst="rect">
              <a:avLst/>
            </a:prstGeom>
            <a:gradFill flip="none" rotWithShape="1">
              <a:gsLst>
                <a:gs pos="3000">
                  <a:schemeClr val="accent1">
                    <a:alpha val="97000"/>
                    <a:lumMod val="5000"/>
                    <a:lumOff val="95000"/>
                  </a:schemeClr>
                </a:gs>
                <a:gs pos="8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9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4049" y="-2356"/>
            <a:ext cx="12194512" cy="6993161"/>
            <a:chOff x="4049" y="26519"/>
            <a:chExt cx="12194512" cy="6993161"/>
          </a:xfrm>
        </p:grpSpPr>
        <p:pic>
          <p:nvPicPr>
            <p:cNvPr id="27" name="图片 26"/>
            <p:cNvPicPr>
              <a:picLocks noChangeAspect="1"/>
            </p:cNvPicPr>
            <p:nvPr userDrawn="1"/>
          </p:nvPicPr>
          <p:blipFill rotWithShape="1">
            <a:blip r:embed="rId2">
              <a:clrChange>
                <a:clrFrom>
                  <a:srgbClr val="01182D"/>
                </a:clrFrom>
                <a:clrTo>
                  <a:srgbClr val="01182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" t="50499"/>
            <a:stretch>
              <a:fillRect/>
            </a:stretch>
          </p:blipFill>
          <p:spPr>
            <a:xfrm>
              <a:off x="6561" y="3618316"/>
              <a:ext cx="12192000" cy="3401364"/>
            </a:xfrm>
            <a:prstGeom prst="rect">
              <a:avLst/>
            </a:prstGeom>
          </p:spPr>
        </p:pic>
        <p:sp>
          <p:nvSpPr>
            <p:cNvPr id="28" name="矩形 27"/>
            <p:cNvSpPr/>
            <p:nvPr userDrawn="1"/>
          </p:nvSpPr>
          <p:spPr>
            <a:xfrm>
              <a:off x="4049" y="26519"/>
              <a:ext cx="12192000" cy="6692474"/>
            </a:xfrm>
            <a:prstGeom prst="rect">
              <a:avLst/>
            </a:prstGeom>
            <a:gradFill flip="none" rotWithShape="1">
              <a:gsLst>
                <a:gs pos="3000">
                  <a:schemeClr val="accent1">
                    <a:alpha val="97000"/>
                    <a:lumMod val="5000"/>
                    <a:lumOff val="95000"/>
                  </a:schemeClr>
                </a:gs>
                <a:gs pos="8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3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400" kern="1200" dirty="0" smtClean="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wmf"/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7857" y="0"/>
            <a:ext cx="12207714" cy="6868925"/>
          </a:xfrm>
          <a:prstGeom prst="rect">
            <a:avLst/>
          </a:prstGeom>
          <a:solidFill>
            <a:srgbClr val="18978B">
              <a:alpha val="5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0" y="690584"/>
            <a:ext cx="2842655" cy="6471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/>
              <a:t>计算机系统概述</a:t>
            </a:r>
            <a:endParaRPr lang="zh-CN" altLang="en-US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数据信息表示</a:t>
            </a:r>
            <a:endParaRPr lang="en-US" altLang="zh-CN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运算方法与运算器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存储系统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中央处理器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总线系统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输入输出系统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1050243" cy="617641"/>
          </a:xfrm>
        </p:spPr>
        <p:txBody>
          <a:bodyPr>
            <a:normAutofit/>
          </a:bodyPr>
          <a:lstStyle/>
          <a:p>
            <a:r>
              <a:rPr lang="zh-CN" altLang="en-US" dirty="0"/>
              <a:t>加法器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r="7596"/>
          <a:stretch>
            <a:fillRect/>
          </a:stretch>
        </p:blipFill>
        <p:spPr>
          <a:xfrm>
            <a:off x="5112327" y="1745653"/>
            <a:ext cx="7079673" cy="32451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5168"/>
          <a:stretch>
            <a:fillRect/>
          </a:stretch>
        </p:blipFill>
        <p:spPr>
          <a:xfrm>
            <a:off x="89064" y="2009082"/>
            <a:ext cx="2553316" cy="2718263"/>
          </a:xfrm>
          <a:prstGeom prst="rect">
            <a:avLst/>
          </a:prstGeom>
          <a:noFill/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380" y="1543476"/>
            <a:ext cx="2428382" cy="3649473"/>
          </a:xfrm>
          <a:prstGeom prst="rect">
            <a:avLst/>
          </a:prstGeom>
          <a:noFill/>
        </p:spPr>
      </p:pic>
      <p:sp>
        <p:nvSpPr>
          <p:cNvPr id="3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450178" cy="5499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solidFill>
                  <a:srgbClr val="C00000"/>
                </a:solidFill>
                <a:cs typeface="Segoe UI Black" panose="020B0A02040204020203" pitchFamily="34" charset="0"/>
              </a:rPr>
              <a:t>一位全加器，串行加法器：</a:t>
            </a:r>
            <a:r>
              <a:rPr lang="zh-CN" altLang="en-US" sz="2400" dirty="0">
                <a:cs typeface="Segoe UI Black" panose="020B0A02040204020203" pitchFamily="34" charset="0"/>
              </a:rPr>
              <a:t>逻辑表达式、电路图、延迟分析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endParaRPr lang="en-US" altLang="zh-CN" sz="2400" dirty="0"/>
          </a:p>
          <a:p>
            <a:pPr>
              <a:lnSpc>
                <a:spcPct val="150000"/>
              </a:lnSpc>
              <a:spcAft>
                <a:spcPct val="30000"/>
              </a:spcAft>
            </a:pPr>
            <a:endParaRPr lang="en-US" altLang="zh-CN" sz="2400" dirty="0"/>
          </a:p>
          <a:p>
            <a:pPr>
              <a:lnSpc>
                <a:spcPct val="150000"/>
              </a:lnSpc>
              <a:spcAft>
                <a:spcPct val="30000"/>
              </a:spcAft>
            </a:pPr>
            <a:endParaRPr lang="en-US" altLang="zh-CN" sz="2400" dirty="0"/>
          </a:p>
          <a:p>
            <a:pPr>
              <a:lnSpc>
                <a:spcPct val="150000"/>
              </a:lnSpc>
              <a:spcAft>
                <a:spcPct val="30000"/>
              </a:spcAft>
            </a:pPr>
            <a:endParaRPr lang="en-US" altLang="zh-CN" sz="2400" dirty="0"/>
          </a:p>
          <a:p>
            <a:pPr>
              <a:lnSpc>
                <a:spcPct val="150000"/>
              </a:lnSpc>
              <a:spcAft>
                <a:spcPct val="30000"/>
              </a:spcAft>
            </a:pPr>
            <a:endParaRPr lang="en-US" altLang="zh-CN" sz="2400" dirty="0"/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/>
              <a:t>先行</a:t>
            </a:r>
            <a:r>
              <a:rPr lang="en-US" altLang="zh-CN" sz="2400" dirty="0"/>
              <a:t>/</a:t>
            </a:r>
            <a:r>
              <a:rPr lang="zh-CN" altLang="en-US" sz="2400" dirty="0"/>
              <a:t>并行进位，快速加法器</a:t>
            </a:r>
            <a:endParaRPr lang="zh-CN" altLang="en-US" sz="2400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b="7846"/>
          <a:stretch>
            <a:fillRect/>
          </a:stretch>
        </p:blipFill>
        <p:spPr>
          <a:xfrm>
            <a:off x="5403274" y="5278020"/>
            <a:ext cx="5304415" cy="1407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149548"/>
            <a:ext cx="11050243" cy="61764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dirty="0"/>
              <a:t>补码一位乘法（除法不考）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5099" y="875255"/>
            <a:ext cx="9998719" cy="58248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182" cy="617641"/>
          </a:xfrm>
        </p:spPr>
        <p:txBody>
          <a:bodyPr/>
          <a:lstStyle/>
          <a:p>
            <a:r>
              <a:rPr lang="zh-CN" altLang="en-US" dirty="0"/>
              <a:t>浮点数运算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450178" cy="38578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对阶（小阶对大阶，求阶差，尾数右移）</a:t>
            </a:r>
            <a:endParaRPr lang="zh-CN" altLang="en-US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尾数求和</a:t>
            </a:r>
            <a:endParaRPr lang="zh-CN" altLang="en-US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规格化（左规，右规）</a:t>
            </a:r>
            <a:endParaRPr lang="zh-CN" altLang="en-US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溢出判断（阶码是否溢出）</a:t>
            </a:r>
            <a:endParaRPr lang="zh-CN" altLang="en-US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舍入（截去、</a:t>
            </a:r>
            <a:r>
              <a:rPr lang="en-US" altLang="zh-CN" sz="2400" dirty="0">
                <a:cs typeface="Segoe UI Black" panose="020B0A02040204020203" pitchFamily="34" charset="0"/>
              </a:rPr>
              <a:t>0</a:t>
            </a:r>
            <a:r>
              <a:rPr lang="zh-CN" altLang="en-US" sz="2400" dirty="0">
                <a:cs typeface="Segoe UI Black" panose="020B0A02040204020203" pitchFamily="34" charset="0"/>
              </a:rPr>
              <a:t>舍</a:t>
            </a:r>
            <a:r>
              <a:rPr lang="en-US" altLang="zh-CN" sz="2400" dirty="0">
                <a:cs typeface="Segoe UI Black" panose="020B0A02040204020203" pitchFamily="34" charset="0"/>
              </a:rPr>
              <a:t>1</a:t>
            </a:r>
            <a:r>
              <a:rPr lang="zh-CN" altLang="en-US" sz="2400" dirty="0">
                <a:cs typeface="Segoe UI Black" panose="020B0A02040204020203" pitchFamily="34" charset="0"/>
              </a:rPr>
              <a:t>入、偶数舍入）</a:t>
            </a:r>
            <a:endParaRPr lang="zh-CN" altLang="en-US" sz="2400" dirty="0">
              <a:cs typeface="Segoe UI Black" panose="020B0A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475" y="1658575"/>
            <a:ext cx="3432345" cy="21276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182" cy="617641"/>
          </a:xfrm>
        </p:spPr>
        <p:txBody>
          <a:bodyPr/>
          <a:lstStyle/>
          <a:p>
            <a:r>
              <a:rPr lang="zh-CN" altLang="en-US" dirty="0"/>
              <a:t>运算溢出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450178" cy="53333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加法溢出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200" dirty="0">
                <a:cs typeface="Segoe UI Black" panose="020B0A02040204020203" pitchFamily="34" charset="0"/>
              </a:rPr>
              <a:t>符号位进位位 </a:t>
            </a:r>
            <a:r>
              <a:rPr lang="en-US" altLang="zh-CN" sz="2200" dirty="0">
                <a:cs typeface="Segoe UI Black" panose="020B0A02040204020203" pitchFamily="34" charset="0"/>
              </a:rPr>
              <a:t>Cf</a:t>
            </a:r>
            <a:r>
              <a:rPr lang="zh-CN" altLang="en-US" sz="2200" dirty="0">
                <a:cs typeface="Segoe UI Black" panose="020B0A02040204020203" pitchFamily="34" charset="0"/>
              </a:rPr>
              <a:t>、数据最高位进位位 </a:t>
            </a:r>
            <a:r>
              <a:rPr lang="en-US" altLang="zh-CN" sz="2200" dirty="0">
                <a:cs typeface="Segoe UI Black" panose="020B0A02040204020203" pitchFamily="34" charset="0"/>
              </a:rPr>
              <a:t>Cn </a:t>
            </a:r>
            <a:r>
              <a:rPr lang="zh-CN" altLang="en-US" sz="2200" dirty="0">
                <a:cs typeface="Segoe UI Black" panose="020B0A02040204020203" pitchFamily="34" charset="0"/>
              </a:rPr>
              <a:t>相异则溢出   </a:t>
            </a:r>
            <a:r>
              <a:rPr lang="en-US" altLang="zh-CN" sz="2200" b="1" dirty="0">
                <a:cs typeface="Segoe UI Black" panose="020B0A02040204020203" pitchFamily="34" charset="0"/>
              </a:rPr>
              <a:t>Overflow = Cf </a:t>
            </a:r>
            <a:r>
              <a:rPr lang="en-US" altLang="zh-CN" sz="2200" dirty="0">
                <a:cs typeface="Segoe UI Black" panose="020B0A02040204020203" pitchFamily="34" charset="0"/>
              </a:rPr>
              <a:t>⊕</a:t>
            </a:r>
            <a:r>
              <a:rPr lang="en-US" altLang="zh-CN" sz="2200" b="1" dirty="0">
                <a:cs typeface="Segoe UI Black" panose="020B0A02040204020203" pitchFamily="34" charset="0"/>
              </a:rPr>
              <a:t> Cn</a:t>
            </a:r>
            <a:endParaRPr lang="en-US" altLang="zh-CN" sz="2200" b="1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200" dirty="0">
                <a:cs typeface="Segoe UI Black" panose="020B0A02040204020203" pitchFamily="34" charset="0"/>
              </a:rPr>
              <a:t>双符号位 </a:t>
            </a:r>
            <a:r>
              <a:rPr lang="en-US" altLang="zh-CN" sz="2200" dirty="0">
                <a:cs typeface="Segoe UI Black" panose="020B0A02040204020203" pitchFamily="34" charset="0"/>
              </a:rPr>
              <a:t>f1</a:t>
            </a:r>
            <a:r>
              <a:rPr lang="zh-CN" altLang="en-US" sz="2200" dirty="0">
                <a:cs typeface="Segoe UI Black" panose="020B0A02040204020203" pitchFamily="34" charset="0"/>
              </a:rPr>
              <a:t>、</a:t>
            </a:r>
            <a:r>
              <a:rPr lang="en-US" altLang="zh-CN" sz="2200" dirty="0">
                <a:cs typeface="Segoe UI Black" panose="020B0A02040204020203" pitchFamily="34" charset="0"/>
              </a:rPr>
              <a:t>f2 </a:t>
            </a:r>
            <a:r>
              <a:rPr lang="zh-CN" altLang="en-US" sz="2200" dirty="0">
                <a:cs typeface="Segoe UI Black" panose="020B0A02040204020203" pitchFamily="34" charset="0"/>
              </a:rPr>
              <a:t>相异则溢出   </a:t>
            </a:r>
            <a:r>
              <a:rPr lang="en-US" altLang="zh-CN" sz="2200" b="1" dirty="0">
                <a:cs typeface="Segoe UI Black" panose="020B0A02040204020203" pitchFamily="34" charset="0"/>
              </a:rPr>
              <a:t>Overflow = f1 ⊕ f2</a:t>
            </a:r>
            <a:endParaRPr lang="en-US" altLang="zh-CN" sz="22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乘法溢出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200" dirty="0">
                <a:cs typeface="Segoe UI Black" panose="020B0A02040204020203" pitchFamily="34" charset="0"/>
              </a:rPr>
              <a:t>高位值是否都等于符号位</a:t>
            </a:r>
            <a:endParaRPr lang="en-US" altLang="zh-CN" sz="22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浮点数运算溢出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200" dirty="0">
                <a:cs typeface="Segoe UI Black" panose="020B0A02040204020203" pitchFamily="34" charset="0"/>
              </a:rPr>
              <a:t>阶码是否溢出</a:t>
            </a:r>
            <a:endParaRPr lang="zh-CN" altLang="en-US" sz="2200" dirty="0">
              <a:cs typeface="Segoe UI Black" panose="020B0A02040204020203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/>
              <a:t>计算机系统概述</a:t>
            </a:r>
            <a:endParaRPr lang="zh-CN" altLang="en-US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数据信息表示</a:t>
            </a:r>
            <a:endParaRPr lang="en-US" altLang="zh-CN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运算方法与运算器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存储系统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中央处理器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总线系统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输入输出系统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182" cy="617641"/>
          </a:xfrm>
        </p:spPr>
        <p:txBody>
          <a:bodyPr/>
          <a:lstStyle/>
          <a:p>
            <a:r>
              <a:rPr lang="zh-CN" altLang="en-US" dirty="0"/>
              <a:t>存储系统考察重点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450178" cy="53333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存储器扩展与连接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高速缓存</a:t>
            </a:r>
            <a:r>
              <a:rPr lang="en-US" altLang="zh-CN" sz="2400" dirty="0">
                <a:cs typeface="Segoe UI Black" panose="020B0A02040204020203" pitchFamily="34" charset="0"/>
              </a:rPr>
              <a:t>cache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虚拟存储器</a:t>
            </a:r>
            <a:endParaRPr lang="zh-CN" altLang="en-US" sz="2200" dirty="0">
              <a:cs typeface="Segoe UI Black" panose="020B0A02040204020203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存储器扩展（考试题）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1181664"/>
            <a:ext cx="9019035" cy="4543636"/>
          </a:xfrm>
        </p:spPr>
        <p:txBody>
          <a:bodyPr>
            <a:normAutofit/>
          </a:bodyPr>
          <a:lstStyle/>
          <a:p>
            <a:r>
              <a:rPr lang="zh-CN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某计算机字长为</a:t>
            </a:r>
            <a:r>
              <a:rPr lang="en-US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/>
                <a:latin typeface="+mn-ea"/>
                <a:ea typeface="+mn-ea"/>
              </a:rPr>
              <a:t>32 </a:t>
            </a:r>
            <a:r>
              <a:rPr lang="zh-CN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位，</a:t>
            </a:r>
            <a:r>
              <a:rPr lang="zh-CN" altLang="zh-CN" sz="2200" dirty="0">
                <a:solidFill>
                  <a:srgbClr val="C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主存容量为</a:t>
            </a:r>
            <a:r>
              <a:rPr lang="en-US" altLang="zh-CN" sz="2200" dirty="0">
                <a:solidFill>
                  <a:srgbClr val="C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effectLst/>
                <a:latin typeface="+mn-ea"/>
                <a:ea typeface="+mn-ea"/>
              </a:rPr>
              <a:t>512K × 32 </a:t>
            </a:r>
            <a:r>
              <a:rPr lang="zh-CN" altLang="zh-CN" sz="2200" dirty="0">
                <a:solidFill>
                  <a:srgbClr val="C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位</a:t>
            </a:r>
            <a:r>
              <a:rPr lang="zh-CN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，地址空间</a:t>
            </a:r>
            <a:r>
              <a:rPr lang="zh-CN" altLang="en-US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如下。</a:t>
            </a:r>
            <a:endParaRPr lang="en-US" altLang="zh-CN" sz="22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zh-CN" sz="2200" dirty="0">
                <a:effectLst/>
                <a:latin typeface="+mn-ea"/>
                <a:ea typeface="+mn-ea"/>
              </a:rPr>
              <a:t>00000 H ~ 0FFFF H </a:t>
            </a:r>
            <a:r>
              <a:rPr lang="zh-CN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是保留区域</a:t>
            </a:r>
            <a:endParaRPr lang="en-US" altLang="zh-CN" sz="22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zh-CN" sz="2200" dirty="0">
                <a:effectLst/>
                <a:latin typeface="+mn-ea"/>
                <a:ea typeface="+mn-ea"/>
              </a:rPr>
              <a:t>10000 H ~ 2FFFF H </a:t>
            </a:r>
            <a:r>
              <a:rPr lang="zh-CN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200" dirty="0">
                <a:effectLst/>
                <a:latin typeface="+mn-ea"/>
                <a:ea typeface="+mn-ea"/>
              </a:rPr>
              <a:t>ROM</a:t>
            </a:r>
            <a:r>
              <a:rPr lang="zh-CN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区域</a:t>
            </a:r>
            <a:endParaRPr lang="en-US" altLang="zh-CN" sz="22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zh-CN" sz="2200" dirty="0">
                <a:effectLst/>
                <a:latin typeface="+mn-ea"/>
                <a:ea typeface="+mn-ea"/>
              </a:rPr>
              <a:t>30000 H ~ 7FFFF H </a:t>
            </a:r>
            <a:r>
              <a:rPr lang="zh-CN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200" dirty="0">
                <a:effectLst/>
                <a:latin typeface="+mn-ea"/>
                <a:ea typeface="+mn-ea"/>
              </a:rPr>
              <a:t>RAM</a:t>
            </a:r>
            <a:r>
              <a:rPr lang="zh-CN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区域</a:t>
            </a:r>
            <a:endParaRPr lang="en-US" altLang="zh-CN" sz="22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请用</a:t>
            </a:r>
            <a:r>
              <a:rPr lang="en-US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effectLst/>
                <a:latin typeface="+mn-ea"/>
                <a:ea typeface="+mn-ea"/>
              </a:rPr>
              <a:t>64K × 32 </a:t>
            </a:r>
            <a:r>
              <a:rPr lang="zh-CN" altLang="zh-CN" sz="2200" dirty="0">
                <a:solidFill>
                  <a:srgbClr val="C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位的</a:t>
            </a:r>
            <a:r>
              <a:rPr lang="en-US" altLang="zh-CN" sz="2200" dirty="0">
                <a:solidFill>
                  <a:srgbClr val="C00000"/>
                </a:solidFill>
                <a:effectLst/>
                <a:latin typeface="+mn-ea"/>
                <a:ea typeface="+mn-ea"/>
              </a:rPr>
              <a:t>ROM</a:t>
            </a:r>
            <a:r>
              <a:rPr lang="zh-CN" altLang="zh-CN" sz="2200" dirty="0">
                <a:solidFill>
                  <a:srgbClr val="C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芯片</a:t>
            </a:r>
            <a:r>
              <a:rPr lang="zh-CN" altLang="en-US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solidFill>
                  <a:srgbClr val="C00000"/>
                </a:solidFill>
                <a:effectLst/>
                <a:latin typeface="+mn-ea"/>
                <a:ea typeface="+mn-ea"/>
              </a:rPr>
              <a:t>128K × 16 </a:t>
            </a:r>
            <a:r>
              <a:rPr lang="zh-CN" altLang="zh-CN" sz="2200" dirty="0">
                <a:solidFill>
                  <a:srgbClr val="C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位的</a:t>
            </a:r>
            <a:r>
              <a:rPr lang="en-US" altLang="zh-CN" sz="2200" dirty="0">
                <a:solidFill>
                  <a:srgbClr val="C00000"/>
                </a:solidFill>
                <a:effectLst/>
                <a:latin typeface="+mn-ea"/>
                <a:ea typeface="+mn-ea"/>
              </a:rPr>
              <a:t>RAM</a:t>
            </a:r>
            <a:r>
              <a:rPr lang="zh-CN" altLang="zh-CN" sz="2200" dirty="0">
                <a:solidFill>
                  <a:srgbClr val="C0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芯片</a:t>
            </a:r>
            <a:r>
              <a:rPr lang="zh-CN" altLang="zh-CN" sz="22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设计一个主存储器。</a:t>
            </a:r>
            <a:endParaRPr lang="en-US" altLang="zh-CN" sz="22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zh-CN" sz="2200" dirty="0">
                <a:latin typeface="+mn-ea"/>
                <a:ea typeface="+mn-ea"/>
              </a:rPr>
              <a:t>共需要</a:t>
            </a:r>
            <a:r>
              <a:rPr lang="zh-CN" altLang="zh-CN" sz="2200" u="sng" dirty="0">
                <a:latin typeface="+mn-ea"/>
                <a:ea typeface="+mn-ea"/>
              </a:rPr>
              <a:t> </a:t>
            </a:r>
            <a:r>
              <a:rPr lang="en-US" altLang="zh-CN" sz="2200" u="sng" dirty="0">
                <a:latin typeface="+mn-ea"/>
                <a:ea typeface="+mn-ea"/>
              </a:rPr>
              <a:t>     </a:t>
            </a:r>
            <a:r>
              <a:rPr lang="zh-CN" altLang="zh-CN" sz="2200" dirty="0">
                <a:latin typeface="+mn-ea"/>
                <a:ea typeface="+mn-ea"/>
              </a:rPr>
              <a:t>片</a:t>
            </a:r>
            <a:r>
              <a:rPr lang="en-US" altLang="zh-CN" sz="2200" dirty="0">
                <a:latin typeface="+mn-ea"/>
                <a:ea typeface="+mn-ea"/>
              </a:rPr>
              <a:t>ROM</a:t>
            </a:r>
            <a:r>
              <a:rPr lang="zh-CN" altLang="zh-CN" sz="2200" dirty="0">
                <a:latin typeface="+mn-ea"/>
                <a:ea typeface="+mn-ea"/>
              </a:rPr>
              <a:t>芯片和</a:t>
            </a:r>
            <a:r>
              <a:rPr lang="zh-CN" altLang="zh-CN" sz="2200" u="sng" dirty="0">
                <a:latin typeface="+mn-ea"/>
                <a:ea typeface="+mn-ea"/>
              </a:rPr>
              <a:t> </a:t>
            </a:r>
            <a:r>
              <a:rPr lang="en-US" altLang="zh-CN" sz="2200" u="sng" dirty="0">
                <a:latin typeface="+mn-ea"/>
                <a:ea typeface="+mn-ea"/>
              </a:rPr>
              <a:t>     </a:t>
            </a:r>
            <a:r>
              <a:rPr lang="zh-CN" altLang="zh-CN" sz="2200" dirty="0">
                <a:latin typeface="+mn-ea"/>
                <a:ea typeface="+mn-ea"/>
              </a:rPr>
              <a:t>片</a:t>
            </a:r>
            <a:r>
              <a:rPr lang="en-US" altLang="zh-CN" sz="2200" dirty="0">
                <a:latin typeface="+mn-ea"/>
                <a:ea typeface="+mn-ea"/>
              </a:rPr>
              <a:t>RAM</a:t>
            </a:r>
            <a:r>
              <a:rPr lang="zh-CN" altLang="zh-CN" sz="2200" dirty="0">
                <a:latin typeface="+mn-ea"/>
                <a:ea typeface="+mn-ea"/>
              </a:rPr>
              <a:t>芯片，给出简单计算分析。</a:t>
            </a:r>
            <a:endParaRPr lang="zh-CN" altLang="zh-CN" sz="2200" dirty="0">
              <a:latin typeface="+mn-ea"/>
              <a:ea typeface="+mn-ea"/>
            </a:endParaRPr>
          </a:p>
          <a:p>
            <a:pPr lvl="1"/>
            <a:r>
              <a:rPr lang="zh-CN" altLang="zh-CN" sz="2200" dirty="0">
                <a:latin typeface="+mn-ea"/>
                <a:ea typeface="+mn-ea"/>
              </a:rPr>
              <a:t>绘制</a:t>
            </a:r>
            <a:r>
              <a:rPr lang="en-US" altLang="zh-CN" sz="2200" dirty="0">
                <a:latin typeface="+mn-ea"/>
                <a:ea typeface="+mn-ea"/>
              </a:rPr>
              <a:t>CPU</a:t>
            </a:r>
            <a:r>
              <a:rPr lang="zh-CN" altLang="zh-CN" sz="2200" dirty="0">
                <a:latin typeface="+mn-ea"/>
                <a:ea typeface="+mn-ea"/>
              </a:rPr>
              <a:t>与存储芯片连接示意图。</a:t>
            </a:r>
            <a:endParaRPr lang="zh-CN" altLang="zh-CN" sz="2200" dirty="0">
              <a:latin typeface="+mn-ea"/>
              <a:ea typeface="+mn-ea"/>
            </a:endParaRPr>
          </a:p>
        </p:txBody>
      </p:sp>
      <p:grpSp>
        <p:nvGrpSpPr>
          <p:cNvPr id="4" name="Group 14"/>
          <p:cNvGrpSpPr/>
          <p:nvPr/>
        </p:nvGrpSpPr>
        <p:grpSpPr bwMode="auto">
          <a:xfrm>
            <a:off x="10249761" y="1181664"/>
            <a:ext cx="1247293" cy="4756528"/>
            <a:chOff x="580" y="1226"/>
            <a:chExt cx="697" cy="2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15"/>
            <p:cNvSpPr>
              <a:spLocks noChangeAspect="1" noChangeArrowheads="1"/>
            </p:cNvSpPr>
            <p:nvPr/>
          </p:nvSpPr>
          <p:spPr bwMode="auto">
            <a:xfrm>
              <a:off x="624" y="1226"/>
              <a:ext cx="653" cy="26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16"/>
            <p:cNvSpPr>
              <a:spLocks noChangeAspect="1" noChangeArrowheads="1"/>
            </p:cNvSpPr>
            <p:nvPr/>
          </p:nvSpPr>
          <p:spPr bwMode="auto">
            <a:xfrm>
              <a:off x="649" y="1697"/>
              <a:ext cx="572" cy="2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18-0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17"/>
            <p:cNvSpPr>
              <a:spLocks noChangeAspect="1" noChangeArrowheads="1"/>
            </p:cNvSpPr>
            <p:nvPr/>
          </p:nvSpPr>
          <p:spPr bwMode="auto">
            <a:xfrm>
              <a:off x="654" y="1339"/>
              <a:ext cx="571" cy="2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MREQ#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8"/>
            <p:cNvSpPr>
              <a:spLocks noChangeAspect="1" noChangeArrowheads="1"/>
            </p:cNvSpPr>
            <p:nvPr/>
          </p:nvSpPr>
          <p:spPr bwMode="auto">
            <a:xfrm>
              <a:off x="674" y="1962"/>
              <a:ext cx="572" cy="2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R/W#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19"/>
            <p:cNvSpPr>
              <a:spLocks noChangeAspect="1" noChangeArrowheads="1"/>
            </p:cNvSpPr>
            <p:nvPr/>
          </p:nvSpPr>
          <p:spPr bwMode="auto">
            <a:xfrm>
              <a:off x="580" y="2472"/>
              <a:ext cx="571" cy="2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CPU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20"/>
            <p:cNvSpPr>
              <a:spLocks noChangeAspect="1" noChangeArrowheads="1"/>
            </p:cNvSpPr>
            <p:nvPr/>
          </p:nvSpPr>
          <p:spPr bwMode="auto">
            <a:xfrm>
              <a:off x="674" y="3599"/>
              <a:ext cx="571" cy="2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31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~D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存储器扩展（考试题）</a:t>
            </a:r>
            <a:endParaRPr lang="zh-CN" altLang="en-US" dirty="0"/>
          </a:p>
        </p:txBody>
      </p:sp>
      <p:sp>
        <p:nvSpPr>
          <p:cNvPr id="16" name="Line 8"/>
          <p:cNvSpPr>
            <a:spLocks noChangeAspect="1" noChangeShapeType="1"/>
          </p:cNvSpPr>
          <p:nvPr/>
        </p:nvSpPr>
        <p:spPr bwMode="auto">
          <a:xfrm>
            <a:off x="2177550" y="3040402"/>
            <a:ext cx="7381939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Line 5"/>
          <p:cNvSpPr>
            <a:spLocks noChangeAspect="1" noChangeShapeType="1"/>
          </p:cNvSpPr>
          <p:nvPr/>
        </p:nvSpPr>
        <p:spPr bwMode="auto">
          <a:xfrm flipV="1">
            <a:off x="9559489" y="3049048"/>
            <a:ext cx="0" cy="861416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oval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Line 35"/>
          <p:cNvSpPr>
            <a:spLocks noChangeAspect="1" noChangeShapeType="1"/>
          </p:cNvSpPr>
          <p:nvPr/>
        </p:nvSpPr>
        <p:spPr bwMode="auto">
          <a:xfrm>
            <a:off x="2215167" y="6061361"/>
            <a:ext cx="8543993" cy="0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Line 36"/>
          <p:cNvSpPr>
            <a:spLocks noChangeAspect="1" noChangeShapeType="1"/>
          </p:cNvSpPr>
          <p:nvPr/>
        </p:nvSpPr>
        <p:spPr bwMode="auto">
          <a:xfrm>
            <a:off x="2215167" y="1892017"/>
            <a:ext cx="831810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17"/>
          <p:cNvSpPr>
            <a:spLocks noChangeAspect="1" noChangeArrowheads="1"/>
          </p:cNvSpPr>
          <p:nvPr/>
        </p:nvSpPr>
        <p:spPr bwMode="auto">
          <a:xfrm>
            <a:off x="2862318" y="5473875"/>
            <a:ext cx="881359" cy="405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~D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Line 52"/>
          <p:cNvSpPr>
            <a:spLocks noChangeAspect="1" noChangeShapeType="1"/>
          </p:cNvSpPr>
          <p:nvPr/>
        </p:nvSpPr>
        <p:spPr bwMode="auto">
          <a:xfrm>
            <a:off x="3874925" y="5319424"/>
            <a:ext cx="0" cy="712994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Line 40"/>
          <p:cNvSpPr>
            <a:spLocks noChangeAspect="1" noChangeShapeType="1"/>
          </p:cNvSpPr>
          <p:nvPr/>
        </p:nvSpPr>
        <p:spPr bwMode="auto">
          <a:xfrm rot="16200000">
            <a:off x="2670109" y="1910965"/>
            <a:ext cx="0" cy="343184"/>
          </a:xfrm>
          <a:prstGeom prst="line">
            <a:avLst/>
          </a:prstGeom>
          <a:noFill/>
          <a:ln w="76200" cap="sq">
            <a:solidFill>
              <a:srgbClr val="D60093"/>
            </a:solidFill>
            <a:miter lim="800000"/>
            <a:headEnd type="none" w="sm" len="sm"/>
            <a:tailEnd type="triangl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Line 34"/>
          <p:cNvSpPr>
            <a:spLocks noChangeAspect="1" noChangeShapeType="1"/>
          </p:cNvSpPr>
          <p:nvPr/>
        </p:nvSpPr>
        <p:spPr bwMode="auto">
          <a:xfrm rot="5400000">
            <a:off x="2204167" y="2376909"/>
            <a:ext cx="588704" cy="0"/>
          </a:xfrm>
          <a:prstGeom prst="line">
            <a:avLst/>
          </a:prstGeom>
          <a:noFill/>
          <a:ln w="76200" cap="sq">
            <a:solidFill>
              <a:srgbClr val="D60093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13"/>
          <p:cNvSpPr>
            <a:spLocks noChangeAspect="1" noChangeArrowheads="1"/>
          </p:cNvSpPr>
          <p:nvPr/>
        </p:nvSpPr>
        <p:spPr bwMode="auto">
          <a:xfrm>
            <a:off x="2411463" y="2286051"/>
            <a:ext cx="752126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18-16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梯形 24"/>
          <p:cNvSpPr/>
          <p:nvPr/>
        </p:nvSpPr>
        <p:spPr>
          <a:xfrm>
            <a:off x="2862312" y="1747582"/>
            <a:ext cx="7753552" cy="464434"/>
          </a:xfrm>
          <a:prstGeom prst="trapezoid">
            <a:avLst>
              <a:gd name="adj" fmla="val 0"/>
            </a:avLst>
          </a:prstGeom>
          <a:solidFill>
            <a:srgbClr val="CCFF66"/>
          </a:solidFill>
          <a:ln w="28575">
            <a:solidFill>
              <a:schemeClr val="tx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2700" tIns="12700" rIns="12700" bIns="1270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17450" y="136485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3:8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译码器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13"/>
          <p:cNvSpPr>
            <a:spLocks noChangeAspect="1" noChangeArrowheads="1"/>
          </p:cNvSpPr>
          <p:nvPr/>
        </p:nvSpPr>
        <p:spPr bwMode="auto">
          <a:xfrm>
            <a:off x="2861682" y="1739575"/>
            <a:ext cx="436855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Line 34"/>
          <p:cNvSpPr>
            <a:spLocks noChangeAspect="1" noChangeShapeType="1"/>
          </p:cNvSpPr>
          <p:nvPr/>
        </p:nvSpPr>
        <p:spPr bwMode="auto">
          <a:xfrm>
            <a:off x="2204428" y="2671373"/>
            <a:ext cx="7709001" cy="0"/>
          </a:xfrm>
          <a:prstGeom prst="line">
            <a:avLst/>
          </a:prstGeom>
          <a:noFill/>
          <a:ln w="76200" cap="sq">
            <a:solidFill>
              <a:srgbClr val="D60093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2" name="Group 14"/>
          <p:cNvGrpSpPr/>
          <p:nvPr/>
        </p:nvGrpSpPr>
        <p:grpSpPr bwMode="auto">
          <a:xfrm>
            <a:off x="967874" y="1739777"/>
            <a:ext cx="1247293" cy="4575787"/>
            <a:chOff x="580" y="1327"/>
            <a:chExt cx="697" cy="25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tangle 15"/>
            <p:cNvSpPr>
              <a:spLocks noChangeAspect="1" noChangeArrowheads="1"/>
            </p:cNvSpPr>
            <p:nvPr/>
          </p:nvSpPr>
          <p:spPr bwMode="auto">
            <a:xfrm>
              <a:off x="624" y="1327"/>
              <a:ext cx="653" cy="25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16"/>
            <p:cNvSpPr>
              <a:spLocks noChangeAspect="1" noChangeArrowheads="1"/>
            </p:cNvSpPr>
            <p:nvPr/>
          </p:nvSpPr>
          <p:spPr bwMode="auto">
            <a:xfrm>
              <a:off x="649" y="1697"/>
              <a:ext cx="572" cy="2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18-0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17"/>
            <p:cNvSpPr>
              <a:spLocks noChangeAspect="1" noChangeArrowheads="1"/>
            </p:cNvSpPr>
            <p:nvPr/>
          </p:nvSpPr>
          <p:spPr bwMode="auto">
            <a:xfrm>
              <a:off x="654" y="1339"/>
              <a:ext cx="571" cy="2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MREQ#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18"/>
            <p:cNvSpPr>
              <a:spLocks noChangeAspect="1" noChangeArrowheads="1"/>
            </p:cNvSpPr>
            <p:nvPr/>
          </p:nvSpPr>
          <p:spPr bwMode="auto">
            <a:xfrm>
              <a:off x="674" y="1962"/>
              <a:ext cx="572" cy="2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R/W#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19"/>
            <p:cNvSpPr>
              <a:spLocks noChangeAspect="1" noChangeArrowheads="1"/>
            </p:cNvSpPr>
            <p:nvPr/>
          </p:nvSpPr>
          <p:spPr bwMode="auto">
            <a:xfrm>
              <a:off x="580" y="2472"/>
              <a:ext cx="571" cy="2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CPU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20"/>
            <p:cNvSpPr>
              <a:spLocks noChangeAspect="1" noChangeArrowheads="1"/>
            </p:cNvSpPr>
            <p:nvPr/>
          </p:nvSpPr>
          <p:spPr bwMode="auto">
            <a:xfrm>
              <a:off x="674" y="3599"/>
              <a:ext cx="571" cy="2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31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~D</a:t>
              </a: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298537" y="3874968"/>
            <a:ext cx="1160869" cy="1486746"/>
            <a:chOff x="7569723" y="3328852"/>
            <a:chExt cx="1160869" cy="1486746"/>
          </a:xfrm>
        </p:grpSpPr>
        <p:sp>
          <p:nvSpPr>
            <p:cNvPr id="40" name="Rectangle 8"/>
            <p:cNvSpPr>
              <a:spLocks noChangeAspect="1" noChangeArrowheads="1"/>
            </p:cNvSpPr>
            <p:nvPr/>
          </p:nvSpPr>
          <p:spPr bwMode="auto">
            <a:xfrm>
              <a:off x="7596819" y="3359908"/>
              <a:ext cx="1102341" cy="1397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569723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89076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949326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259877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CS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577138" y="3739362"/>
              <a:ext cx="1153454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64K×32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1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片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ROM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Line 39"/>
          <p:cNvSpPr>
            <a:spLocks noChangeAspect="1" noChangeShapeType="1"/>
          </p:cNvSpPr>
          <p:nvPr/>
        </p:nvSpPr>
        <p:spPr bwMode="auto">
          <a:xfrm>
            <a:off x="3862470" y="2723608"/>
            <a:ext cx="0" cy="1183800"/>
          </a:xfrm>
          <a:prstGeom prst="line">
            <a:avLst/>
          </a:prstGeom>
          <a:noFill/>
          <a:ln w="101600" cap="sq">
            <a:solidFill>
              <a:srgbClr val="D60093"/>
            </a:solidFill>
            <a:miter lim="800000"/>
            <a:headEnd type="none" w="sm" len="sm"/>
            <a:tailEnd type="triangl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7061181" y="3350142"/>
            <a:ext cx="404122" cy="567272"/>
            <a:chOff x="7061181" y="3350142"/>
            <a:chExt cx="404122" cy="567272"/>
          </a:xfrm>
        </p:grpSpPr>
        <p:sp>
          <p:nvSpPr>
            <p:cNvPr id="48" name="Rectangle 36"/>
            <p:cNvSpPr>
              <a:spLocks noChangeArrowheads="1"/>
            </p:cNvSpPr>
            <p:nvPr/>
          </p:nvSpPr>
          <p:spPr bwMode="auto">
            <a:xfrm>
              <a:off x="7061181" y="3350142"/>
              <a:ext cx="404122" cy="283966"/>
            </a:xfrm>
            <a:prstGeom prst="rect">
              <a:avLst/>
            </a:prstGeom>
            <a:solidFill>
              <a:srgbClr val="0099FF"/>
            </a:solidFill>
            <a:ln w="19050" cap="sq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0" rIns="36000" bIns="36000"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≥1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Line 45"/>
            <p:cNvSpPr>
              <a:spLocks noChangeAspect="1" noChangeShapeType="1"/>
            </p:cNvSpPr>
            <p:nvPr/>
          </p:nvSpPr>
          <p:spPr bwMode="auto">
            <a:xfrm flipV="1">
              <a:off x="7255918" y="3651876"/>
              <a:ext cx="0" cy="26553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Line 46"/>
          <p:cNvSpPr>
            <a:spLocks noChangeAspect="1" noChangeShapeType="1"/>
          </p:cNvSpPr>
          <p:nvPr/>
        </p:nvSpPr>
        <p:spPr bwMode="auto">
          <a:xfrm flipV="1">
            <a:off x="7155646" y="2212016"/>
            <a:ext cx="0" cy="1138126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363733" y="2225443"/>
            <a:ext cx="168074" cy="1124699"/>
            <a:chOff x="7363733" y="2225443"/>
            <a:chExt cx="168074" cy="1124699"/>
          </a:xfrm>
        </p:grpSpPr>
        <p:sp>
          <p:nvSpPr>
            <p:cNvPr id="53" name="Line 44"/>
            <p:cNvSpPr>
              <a:spLocks noChangeAspect="1" noChangeShapeType="1"/>
            </p:cNvSpPr>
            <p:nvPr/>
          </p:nvSpPr>
          <p:spPr bwMode="auto">
            <a:xfrm flipV="1">
              <a:off x="7531807" y="2225443"/>
              <a:ext cx="0" cy="93032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Line 44"/>
            <p:cNvSpPr>
              <a:spLocks noChangeAspect="1" noChangeShapeType="1"/>
            </p:cNvSpPr>
            <p:nvPr/>
          </p:nvSpPr>
          <p:spPr bwMode="auto">
            <a:xfrm flipV="1">
              <a:off x="7363734" y="3164657"/>
              <a:ext cx="0" cy="185485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Line 45"/>
            <p:cNvSpPr>
              <a:spLocks noChangeAspect="1" noChangeShapeType="1"/>
            </p:cNvSpPr>
            <p:nvPr/>
          </p:nvSpPr>
          <p:spPr bwMode="auto">
            <a:xfrm rot="16200000" flipV="1">
              <a:off x="7446783" y="3072720"/>
              <a:ext cx="0" cy="166099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Rectangle 14"/>
          <p:cNvSpPr>
            <a:spLocks noChangeAspect="1" noChangeArrowheads="1"/>
          </p:cNvSpPr>
          <p:nvPr/>
        </p:nvSpPr>
        <p:spPr bwMode="auto">
          <a:xfrm>
            <a:off x="3163589" y="2694151"/>
            <a:ext cx="526012" cy="328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15-0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Line 46"/>
          <p:cNvSpPr>
            <a:spLocks noChangeAspect="1" noChangeShapeType="1"/>
          </p:cNvSpPr>
          <p:nvPr/>
        </p:nvSpPr>
        <p:spPr bwMode="auto">
          <a:xfrm flipV="1">
            <a:off x="4199376" y="2212016"/>
            <a:ext cx="0" cy="1689796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778923" y="3869699"/>
            <a:ext cx="1160869" cy="1486746"/>
            <a:chOff x="7569723" y="3328852"/>
            <a:chExt cx="1160869" cy="1486746"/>
          </a:xfrm>
        </p:grpSpPr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96819" y="3359907"/>
              <a:ext cx="1102341" cy="140304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569723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989076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949326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8259877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CS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577138" y="3739362"/>
              <a:ext cx="1153454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64K×32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1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片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ROM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Line 46"/>
          <p:cNvSpPr>
            <a:spLocks noChangeAspect="1" noChangeShapeType="1"/>
          </p:cNvSpPr>
          <p:nvPr/>
        </p:nvSpPr>
        <p:spPr bwMode="auto">
          <a:xfrm flipV="1">
            <a:off x="5686444" y="2214166"/>
            <a:ext cx="0" cy="1689796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Line 39"/>
          <p:cNvSpPr>
            <a:spLocks noChangeAspect="1" noChangeShapeType="1"/>
          </p:cNvSpPr>
          <p:nvPr/>
        </p:nvSpPr>
        <p:spPr bwMode="auto">
          <a:xfrm>
            <a:off x="5337672" y="2736217"/>
            <a:ext cx="0" cy="1183800"/>
          </a:xfrm>
          <a:prstGeom prst="line">
            <a:avLst/>
          </a:prstGeom>
          <a:noFill/>
          <a:ln w="101600" cap="sq">
            <a:solidFill>
              <a:srgbClr val="D60093"/>
            </a:solidFill>
            <a:miter lim="800000"/>
            <a:headEnd type="none" w="sm" len="sm"/>
            <a:tailEnd type="triangl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Rectangle 14"/>
          <p:cNvSpPr>
            <a:spLocks noChangeAspect="1" noChangeArrowheads="1"/>
          </p:cNvSpPr>
          <p:nvPr/>
        </p:nvSpPr>
        <p:spPr bwMode="auto">
          <a:xfrm>
            <a:off x="4640541" y="2687743"/>
            <a:ext cx="526012" cy="328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15-0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90113" y="3886358"/>
            <a:ext cx="1218454" cy="1486746"/>
            <a:chOff x="5926757" y="3535448"/>
            <a:chExt cx="1218454" cy="1486746"/>
          </a:xfrm>
        </p:grpSpPr>
        <p:sp>
          <p:nvSpPr>
            <p:cNvPr id="70" name="Rectangle 8"/>
            <p:cNvSpPr>
              <a:spLocks noChangeAspect="1" noChangeArrowheads="1"/>
            </p:cNvSpPr>
            <p:nvPr/>
          </p:nvSpPr>
          <p:spPr bwMode="auto">
            <a:xfrm>
              <a:off x="6042870" y="36358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5926757" y="3535448"/>
              <a:ext cx="1160869" cy="1486746"/>
              <a:chOff x="7864998" y="3328852"/>
              <a:chExt cx="1160869" cy="1486746"/>
            </a:xfrm>
          </p:grpSpPr>
          <p:sp>
            <p:nvSpPr>
              <p:cNvPr id="72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892094" y="3359908"/>
                <a:ext cx="1102341" cy="131708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7864998" y="3328852"/>
                <a:ext cx="50366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WE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8284351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8272400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8555152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CS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872413" y="3748887"/>
                <a:ext cx="115345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128K×16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片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RAM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8" name="Rectangle 17"/>
          <p:cNvSpPr>
            <a:spLocks noChangeAspect="1" noChangeArrowheads="1"/>
          </p:cNvSpPr>
          <p:nvPr/>
        </p:nvSpPr>
        <p:spPr bwMode="auto">
          <a:xfrm>
            <a:off x="4348327" y="5488108"/>
            <a:ext cx="881359" cy="405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~D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9" name="Line 52"/>
          <p:cNvSpPr>
            <a:spLocks noChangeAspect="1" noChangeShapeType="1"/>
          </p:cNvSpPr>
          <p:nvPr/>
        </p:nvSpPr>
        <p:spPr bwMode="auto">
          <a:xfrm>
            <a:off x="5360934" y="5321383"/>
            <a:ext cx="0" cy="712994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" name="Line 39"/>
          <p:cNvSpPr>
            <a:spLocks noChangeAspect="1" noChangeShapeType="1"/>
          </p:cNvSpPr>
          <p:nvPr/>
        </p:nvSpPr>
        <p:spPr bwMode="auto">
          <a:xfrm>
            <a:off x="6880333" y="2716955"/>
            <a:ext cx="0" cy="1183800"/>
          </a:xfrm>
          <a:prstGeom prst="line">
            <a:avLst/>
          </a:prstGeom>
          <a:noFill/>
          <a:ln w="101600" cap="sq">
            <a:solidFill>
              <a:srgbClr val="D60093"/>
            </a:solidFill>
            <a:miter lim="800000"/>
            <a:headEnd type="none" w="sm" len="sm"/>
            <a:tailEnd type="triangl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Rectangle 14"/>
          <p:cNvSpPr>
            <a:spLocks noChangeAspect="1" noChangeArrowheads="1"/>
          </p:cNvSpPr>
          <p:nvPr/>
        </p:nvSpPr>
        <p:spPr bwMode="auto">
          <a:xfrm>
            <a:off x="6224157" y="2261218"/>
            <a:ext cx="526012" cy="328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16-0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7788463" y="3888054"/>
            <a:ext cx="1218454" cy="1486746"/>
            <a:chOff x="5926757" y="3535448"/>
            <a:chExt cx="1218454" cy="1486746"/>
          </a:xfrm>
        </p:grpSpPr>
        <p:sp>
          <p:nvSpPr>
            <p:cNvPr id="83" name="Rectangle 8"/>
            <p:cNvSpPr>
              <a:spLocks noChangeAspect="1" noChangeArrowheads="1"/>
            </p:cNvSpPr>
            <p:nvPr/>
          </p:nvSpPr>
          <p:spPr bwMode="auto">
            <a:xfrm>
              <a:off x="6042870" y="36358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5926757" y="3535448"/>
              <a:ext cx="1160869" cy="1486746"/>
              <a:chOff x="7864998" y="3328852"/>
              <a:chExt cx="1160869" cy="1486746"/>
            </a:xfrm>
          </p:grpSpPr>
          <p:sp>
            <p:nvSpPr>
              <p:cNvPr id="85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892094" y="3359908"/>
                <a:ext cx="1102341" cy="131708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7864998" y="3328852"/>
                <a:ext cx="50366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WE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8284351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8272400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8555152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CS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7872413" y="3748887"/>
                <a:ext cx="115345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128K×16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片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RAM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91" name="Line 39"/>
          <p:cNvSpPr>
            <a:spLocks noChangeAspect="1" noChangeShapeType="1"/>
          </p:cNvSpPr>
          <p:nvPr/>
        </p:nvSpPr>
        <p:spPr bwMode="auto">
          <a:xfrm>
            <a:off x="8378683" y="2718651"/>
            <a:ext cx="0" cy="1183800"/>
          </a:xfrm>
          <a:prstGeom prst="line">
            <a:avLst/>
          </a:prstGeom>
          <a:noFill/>
          <a:ln w="101600" cap="sq">
            <a:solidFill>
              <a:srgbClr val="D60093"/>
            </a:solidFill>
            <a:miter lim="800000"/>
            <a:headEnd type="none" w="sm" len="sm"/>
            <a:tailEnd type="triangl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Rectangle 14"/>
          <p:cNvSpPr>
            <a:spLocks noChangeAspect="1" noChangeArrowheads="1"/>
          </p:cNvSpPr>
          <p:nvPr/>
        </p:nvSpPr>
        <p:spPr bwMode="auto">
          <a:xfrm>
            <a:off x="7755292" y="2262974"/>
            <a:ext cx="526012" cy="328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16-0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9307657" y="3880937"/>
            <a:ext cx="1218454" cy="1486746"/>
            <a:chOff x="5926757" y="3535448"/>
            <a:chExt cx="1218454" cy="1486746"/>
          </a:xfrm>
        </p:grpSpPr>
        <p:sp>
          <p:nvSpPr>
            <p:cNvPr id="94" name="Rectangle 8"/>
            <p:cNvSpPr>
              <a:spLocks noChangeAspect="1" noChangeArrowheads="1"/>
            </p:cNvSpPr>
            <p:nvPr/>
          </p:nvSpPr>
          <p:spPr bwMode="auto">
            <a:xfrm>
              <a:off x="6042870" y="36358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5926757" y="3535448"/>
              <a:ext cx="1160869" cy="1486746"/>
              <a:chOff x="7864998" y="3328852"/>
              <a:chExt cx="1160869" cy="1486746"/>
            </a:xfrm>
          </p:grpSpPr>
          <p:sp>
            <p:nvSpPr>
              <p:cNvPr id="96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892094" y="3359908"/>
                <a:ext cx="1102341" cy="131708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7864998" y="3328852"/>
                <a:ext cx="50366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WE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8284351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8272400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8555152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CS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7872413" y="3748887"/>
                <a:ext cx="115345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128K×16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片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RAM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Segoe UI Black" panose="020B0A02040204020203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2" name="Line 39"/>
          <p:cNvSpPr>
            <a:spLocks noChangeAspect="1" noChangeShapeType="1"/>
          </p:cNvSpPr>
          <p:nvPr/>
        </p:nvSpPr>
        <p:spPr bwMode="auto">
          <a:xfrm>
            <a:off x="9902763" y="2736217"/>
            <a:ext cx="0" cy="1183800"/>
          </a:xfrm>
          <a:prstGeom prst="line">
            <a:avLst/>
          </a:prstGeom>
          <a:noFill/>
          <a:ln w="101600" cap="sq">
            <a:solidFill>
              <a:srgbClr val="D60093"/>
            </a:solidFill>
            <a:miter lim="800000"/>
            <a:headEnd type="none" w="sm" len="sm"/>
            <a:tailEnd type="triangl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3" name="Rectangle 14"/>
          <p:cNvSpPr>
            <a:spLocks noChangeAspect="1" noChangeArrowheads="1"/>
          </p:cNvSpPr>
          <p:nvPr/>
        </p:nvSpPr>
        <p:spPr bwMode="auto">
          <a:xfrm>
            <a:off x="9231451" y="2264530"/>
            <a:ext cx="526012" cy="328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16-0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" name="Line 5"/>
          <p:cNvSpPr>
            <a:spLocks noChangeAspect="1" noChangeShapeType="1"/>
          </p:cNvSpPr>
          <p:nvPr/>
        </p:nvSpPr>
        <p:spPr bwMode="auto">
          <a:xfrm flipV="1">
            <a:off x="6554689" y="3040402"/>
            <a:ext cx="0" cy="878708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oval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" name="Line 5"/>
          <p:cNvSpPr>
            <a:spLocks noChangeAspect="1" noChangeShapeType="1"/>
          </p:cNvSpPr>
          <p:nvPr/>
        </p:nvSpPr>
        <p:spPr bwMode="auto">
          <a:xfrm flipV="1">
            <a:off x="8040295" y="3033285"/>
            <a:ext cx="0" cy="878708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oval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Rectangle 17"/>
          <p:cNvSpPr>
            <a:spLocks noChangeAspect="1" noChangeArrowheads="1"/>
          </p:cNvSpPr>
          <p:nvPr/>
        </p:nvSpPr>
        <p:spPr bwMode="auto">
          <a:xfrm>
            <a:off x="5856573" y="5484466"/>
            <a:ext cx="881359" cy="405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~D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7" name="Line 52"/>
          <p:cNvSpPr>
            <a:spLocks noChangeAspect="1" noChangeShapeType="1"/>
          </p:cNvSpPr>
          <p:nvPr/>
        </p:nvSpPr>
        <p:spPr bwMode="auto">
          <a:xfrm>
            <a:off x="6869180" y="5317741"/>
            <a:ext cx="0" cy="712994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8" name="Rectangle 17"/>
          <p:cNvSpPr>
            <a:spLocks noChangeAspect="1" noChangeArrowheads="1"/>
          </p:cNvSpPr>
          <p:nvPr/>
        </p:nvSpPr>
        <p:spPr bwMode="auto">
          <a:xfrm>
            <a:off x="7348950" y="5485919"/>
            <a:ext cx="881359" cy="405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~D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9" name="Line 52"/>
          <p:cNvSpPr>
            <a:spLocks noChangeAspect="1" noChangeShapeType="1"/>
          </p:cNvSpPr>
          <p:nvPr/>
        </p:nvSpPr>
        <p:spPr bwMode="auto">
          <a:xfrm>
            <a:off x="8361557" y="5319194"/>
            <a:ext cx="0" cy="712994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0" name="Rectangle 17"/>
          <p:cNvSpPr>
            <a:spLocks noChangeAspect="1" noChangeArrowheads="1"/>
          </p:cNvSpPr>
          <p:nvPr/>
        </p:nvSpPr>
        <p:spPr bwMode="auto">
          <a:xfrm>
            <a:off x="8857196" y="5485031"/>
            <a:ext cx="881359" cy="405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~D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1" name="Line 52"/>
          <p:cNvSpPr>
            <a:spLocks noChangeAspect="1" noChangeShapeType="1"/>
          </p:cNvSpPr>
          <p:nvPr/>
        </p:nvSpPr>
        <p:spPr bwMode="auto">
          <a:xfrm>
            <a:off x="9869803" y="5318306"/>
            <a:ext cx="0" cy="712994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8548298" y="2217089"/>
            <a:ext cx="470626" cy="1705398"/>
            <a:chOff x="3779647" y="1946734"/>
            <a:chExt cx="470626" cy="1705398"/>
          </a:xfrm>
        </p:grpSpPr>
        <p:sp>
          <p:nvSpPr>
            <p:cNvPr id="114" name="Rectangle 36"/>
            <p:cNvSpPr>
              <a:spLocks noChangeArrowheads="1"/>
            </p:cNvSpPr>
            <p:nvPr/>
          </p:nvSpPr>
          <p:spPr bwMode="auto">
            <a:xfrm>
              <a:off x="3779647" y="3084860"/>
              <a:ext cx="404122" cy="283966"/>
            </a:xfrm>
            <a:prstGeom prst="rect">
              <a:avLst/>
            </a:prstGeom>
            <a:solidFill>
              <a:srgbClr val="0099FF"/>
            </a:solidFill>
            <a:ln w="19050" cap="sq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0" rIns="36000" bIns="36000"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≥1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Line 45"/>
            <p:cNvSpPr>
              <a:spLocks noChangeAspect="1" noChangeShapeType="1"/>
            </p:cNvSpPr>
            <p:nvPr/>
          </p:nvSpPr>
          <p:spPr bwMode="auto">
            <a:xfrm flipV="1">
              <a:off x="3974384" y="3386594"/>
              <a:ext cx="0" cy="26553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3874112" y="1946734"/>
              <a:ext cx="376161" cy="1138126"/>
              <a:chOff x="3874112" y="1946734"/>
              <a:chExt cx="376161" cy="1138126"/>
            </a:xfrm>
          </p:grpSpPr>
          <p:grpSp>
            <p:nvGrpSpPr>
              <p:cNvPr id="117" name="组合 116"/>
              <p:cNvGrpSpPr/>
              <p:nvPr/>
            </p:nvGrpSpPr>
            <p:grpSpPr>
              <a:xfrm>
                <a:off x="3874112" y="1946734"/>
                <a:ext cx="376161" cy="1138126"/>
                <a:chOff x="3874112" y="1946734"/>
                <a:chExt cx="376161" cy="1138126"/>
              </a:xfrm>
            </p:grpSpPr>
            <p:sp>
              <p:nvSpPr>
                <p:cNvPr id="119" name="Line 4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250273" y="1960161"/>
                  <a:ext cx="0" cy="930326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 w="sm" len="sm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0" name="Line 4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874112" y="1946734"/>
                  <a:ext cx="0" cy="1138126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 w="sm" len="sm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1" name="Line 4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082200" y="2899375"/>
                  <a:ext cx="0" cy="185485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 w="sm" len="sm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8" name="Line 45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4165249" y="2807438"/>
                <a:ext cx="0" cy="166099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sm" len="sm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24" name="Line 46"/>
          <p:cNvSpPr>
            <a:spLocks noChangeAspect="1" noChangeShapeType="1"/>
          </p:cNvSpPr>
          <p:nvPr/>
        </p:nvSpPr>
        <p:spPr bwMode="auto">
          <a:xfrm flipV="1">
            <a:off x="10232078" y="2212016"/>
            <a:ext cx="0" cy="1707189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13"/>
          <p:cNvSpPr>
            <a:spLocks noChangeAspect="1" noChangeArrowheads="1"/>
          </p:cNvSpPr>
          <p:nvPr/>
        </p:nvSpPr>
        <p:spPr bwMode="auto">
          <a:xfrm>
            <a:off x="3233163" y="1891751"/>
            <a:ext cx="575286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Rectangle 13"/>
          <p:cNvSpPr>
            <a:spLocks noChangeAspect="1" noChangeArrowheads="1"/>
          </p:cNvSpPr>
          <p:nvPr/>
        </p:nvSpPr>
        <p:spPr bwMode="auto">
          <a:xfrm>
            <a:off x="3924144" y="1892017"/>
            <a:ext cx="575286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Rectangle 13"/>
          <p:cNvSpPr>
            <a:spLocks noChangeAspect="1" noChangeArrowheads="1"/>
          </p:cNvSpPr>
          <p:nvPr/>
        </p:nvSpPr>
        <p:spPr bwMode="auto">
          <a:xfrm>
            <a:off x="6818798" y="1901139"/>
            <a:ext cx="575286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13"/>
          <p:cNvSpPr>
            <a:spLocks noChangeAspect="1" noChangeArrowheads="1"/>
          </p:cNvSpPr>
          <p:nvPr/>
        </p:nvSpPr>
        <p:spPr bwMode="auto">
          <a:xfrm>
            <a:off x="5420104" y="1900208"/>
            <a:ext cx="575286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2" name="Rectangle 13"/>
          <p:cNvSpPr>
            <a:spLocks noChangeAspect="1" noChangeArrowheads="1"/>
          </p:cNvSpPr>
          <p:nvPr/>
        </p:nvSpPr>
        <p:spPr bwMode="auto">
          <a:xfrm>
            <a:off x="7242190" y="1895746"/>
            <a:ext cx="575286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2" name="Rectangle 13"/>
          <p:cNvSpPr>
            <a:spLocks noChangeAspect="1" noChangeArrowheads="1"/>
          </p:cNvSpPr>
          <p:nvPr/>
        </p:nvSpPr>
        <p:spPr bwMode="auto">
          <a:xfrm>
            <a:off x="8338065" y="1894335"/>
            <a:ext cx="575286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3" name="Rectangle 13"/>
          <p:cNvSpPr>
            <a:spLocks noChangeAspect="1" noChangeArrowheads="1"/>
          </p:cNvSpPr>
          <p:nvPr/>
        </p:nvSpPr>
        <p:spPr bwMode="auto">
          <a:xfrm>
            <a:off x="8761457" y="1888942"/>
            <a:ext cx="575286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5" name="Rectangle 13"/>
          <p:cNvSpPr>
            <a:spLocks noChangeAspect="1" noChangeArrowheads="1"/>
          </p:cNvSpPr>
          <p:nvPr/>
        </p:nvSpPr>
        <p:spPr bwMode="auto">
          <a:xfrm>
            <a:off x="9927535" y="1891584"/>
            <a:ext cx="575286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371582" y="924849"/>
            <a:ext cx="7668952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64K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字的保留区域，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128K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字的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ROM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区域，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320K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字的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RAM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区域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存储器扩展（考试题）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50" y="1945700"/>
            <a:ext cx="6326678" cy="3211649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93" y="1700651"/>
            <a:ext cx="5627957" cy="39864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34629" y="1945700"/>
            <a:ext cx="914400" cy="3801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2288908" y="2566551"/>
            <a:ext cx="5026292" cy="982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 flipH="1" flipV="1">
            <a:off x="3258457" y="2452914"/>
            <a:ext cx="3860801" cy="1493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/>
          <p:nvPr/>
        </p:nvCxnSpPr>
        <p:spPr>
          <a:xfrm flipH="1" flipV="1">
            <a:off x="5522686" y="2506015"/>
            <a:ext cx="1211944" cy="2327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32"/>
          <p:cNvSpPr/>
          <p:nvPr/>
        </p:nvSpPr>
        <p:spPr>
          <a:xfrm>
            <a:off x="3789684" y="2242457"/>
            <a:ext cx="2415174" cy="263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49" y="3618186"/>
            <a:ext cx="1831562" cy="2470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noFill/>
          <a:ln w="57150">
            <a:solidFill>
              <a:srgbClr val="189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16559"/>
            <a:ext cx="696141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十、复习重点</a:t>
            </a:r>
            <a:endParaRPr lang="zh-CN" altLang="en-US" sz="4800" b="1" spc="600" dirty="0">
              <a:solidFill>
                <a:srgbClr val="0E7C7F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18978B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1020089"/>
            <a:ext cx="880575" cy="877289"/>
          </a:xfrm>
          <a:prstGeom prst="rect">
            <a:avLst/>
          </a:prstGeom>
        </p:spPr>
      </p:pic>
      <p:sp>
        <p:nvSpPr>
          <p:cNvPr id="28" name="圆角矩形 17"/>
          <p:cNvSpPr/>
          <p:nvPr/>
        </p:nvSpPr>
        <p:spPr>
          <a:xfrm>
            <a:off x="1235765" y="911096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321366" y="2745041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21366" y="2756808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581" y="2168085"/>
            <a:ext cx="4296880" cy="793906"/>
          </a:xfrm>
          <a:prstGeom prst="rect">
            <a:avLst/>
          </a:prstGeom>
        </p:spPr>
      </p:pic>
      <p:pic>
        <p:nvPicPr>
          <p:cNvPr id="12" name="Picture 1" descr="C:\Users\tiger\AppData\Local\Microsoft\Windows\Temporary Internet Files\Content.IE5\W11K6U1A\MC900310822[1].wmf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9803006" y="4612390"/>
            <a:ext cx="1885480" cy="19984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8400">
        <p15:prstTrans prst="pageCurlDouble"/>
      </p:transition>
    </mc:Choice>
    <mc:Fallback>
      <p:transition spd="slow" advClick="0" advTm="84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182" cy="617641"/>
          </a:xfrm>
        </p:spPr>
        <p:txBody>
          <a:bodyPr/>
          <a:lstStyle/>
          <a:p>
            <a:r>
              <a:rPr lang="zh-CN" altLang="en-US" dirty="0"/>
              <a:t>高速缓存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450178" cy="2265587"/>
          </a:xfrm>
        </p:spPr>
        <p:txBody>
          <a:bodyPr>
            <a:noAutofit/>
          </a:bodyPr>
          <a:lstStyle/>
          <a:p>
            <a:pPr>
              <a:spcAft>
                <a:spcPct val="30000"/>
              </a:spcAft>
            </a:pPr>
            <a:r>
              <a:rPr lang="zh-CN" altLang="en-US" sz="2400" b="1" dirty="0">
                <a:cs typeface="Segoe UI Black" panose="020B0A02040204020203" pitchFamily="34" charset="0"/>
              </a:rPr>
              <a:t>全相联</a:t>
            </a:r>
            <a:endParaRPr lang="en-US" altLang="zh-CN" sz="2400" b="1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b="1" dirty="0">
                <a:cs typeface="Segoe UI Black" panose="020B0A02040204020203" pitchFamily="34" charset="0"/>
              </a:rPr>
              <a:t>直接相联</a:t>
            </a:r>
            <a:endParaRPr lang="en-US" altLang="zh-CN" sz="2400" b="1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b="1" dirty="0">
                <a:cs typeface="Segoe UI Black" panose="020B0A02040204020203" pitchFamily="34" charset="0"/>
              </a:rPr>
              <a:t>组相联</a:t>
            </a:r>
            <a:endParaRPr lang="en-US" altLang="zh-CN" sz="2400" b="1" dirty="0">
              <a:cs typeface="Segoe UI Black" panose="020B0A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991" y="3848558"/>
            <a:ext cx="5820296" cy="248736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529" y="3773860"/>
            <a:ext cx="6020480" cy="263676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33" y="106531"/>
            <a:ext cx="5583941" cy="3347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182" cy="617641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高速缓存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450178" cy="769659"/>
          </a:xfrm>
        </p:spPr>
        <p:txBody>
          <a:bodyPr>
            <a:noAutofit/>
          </a:bodyPr>
          <a:lstStyle/>
          <a:p>
            <a:pPr>
              <a:spcAft>
                <a:spcPct val="30000"/>
              </a:spcAft>
            </a:pPr>
            <a:r>
              <a:rPr lang="zh-CN" altLang="en-US" sz="2400" b="1" dirty="0">
                <a:cs typeface="Segoe UI Black" panose="020B0A02040204020203" pitchFamily="34" charset="0"/>
              </a:rPr>
              <a:t>结合程序，分析主存地址格式、缓存容量、载入和替换过程、命中</a:t>
            </a:r>
            <a:r>
              <a:rPr lang="en-US" altLang="zh-CN" sz="2400" b="1" dirty="0">
                <a:cs typeface="Segoe UI Black" panose="020B0A02040204020203" pitchFamily="34" charset="0"/>
              </a:rPr>
              <a:t>/</a:t>
            </a:r>
            <a:r>
              <a:rPr lang="zh-CN" altLang="en-US" sz="2400" b="1" dirty="0">
                <a:cs typeface="Segoe UI Black" panose="020B0A02040204020203" pitchFamily="34" charset="0"/>
              </a:rPr>
              <a:t>缺失率等</a:t>
            </a:r>
            <a:endParaRPr lang="en-US" altLang="zh-CN" sz="2400" b="1" dirty="0">
              <a:cs typeface="Segoe UI Black" panose="020B0A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3111" y="1733204"/>
            <a:ext cx="9839599" cy="48671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182" cy="617641"/>
          </a:xfrm>
        </p:spPr>
        <p:txBody>
          <a:bodyPr/>
          <a:lstStyle/>
          <a:p>
            <a:r>
              <a:rPr lang="zh-CN" altLang="en-US" dirty="0"/>
              <a:t>虚拟存储器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78125"/>
            <a:ext cx="11450178" cy="14180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ct val="30000"/>
              </a:spcAft>
            </a:pPr>
            <a:r>
              <a:rPr lang="zh-CN" altLang="en-US" sz="2400" b="1" dirty="0">
                <a:cs typeface="Segoe UI Black" panose="020B0A02040204020203" pitchFamily="34" charset="0"/>
              </a:rPr>
              <a:t>虚拟存储器原理，页表，</a:t>
            </a:r>
            <a:r>
              <a:rPr lang="en-US" altLang="zh-CN" sz="2400" b="1" dirty="0">
                <a:cs typeface="Segoe UI Black" panose="020B0A02040204020203" pitchFamily="34" charset="0"/>
              </a:rPr>
              <a:t>TLB</a:t>
            </a:r>
            <a:r>
              <a:rPr lang="zh-CN" altLang="en-US" sz="2400" b="1" dirty="0">
                <a:cs typeface="Segoe UI Black" panose="020B0A02040204020203" pitchFamily="34" charset="0"/>
              </a:rPr>
              <a:t>，缺页异常</a:t>
            </a:r>
            <a:endParaRPr lang="en-US" altLang="zh-CN" sz="2400" b="1" dirty="0">
              <a:cs typeface="Segoe UI Black" panose="020B0A02040204020203" pitchFamily="34" charset="0"/>
            </a:endParaRPr>
          </a:p>
          <a:p>
            <a:pPr>
              <a:lnSpc>
                <a:spcPct val="100000"/>
              </a:lnSpc>
              <a:spcAft>
                <a:spcPct val="30000"/>
              </a:spcAft>
            </a:pPr>
            <a:r>
              <a:rPr lang="zh-CN" altLang="en-US" sz="2400" b="1" dirty="0">
                <a:cs typeface="Segoe UI Black" panose="020B0A02040204020203" pitchFamily="34" charset="0"/>
              </a:rPr>
              <a:t>分析地址格式、地址转换（页表）、数据访问过程</a:t>
            </a:r>
            <a:endParaRPr lang="zh-CN" altLang="en-US" sz="2400" b="1" dirty="0">
              <a:cs typeface="Segoe UI Black" panose="020B0A02040204020203" pitchFamily="34" charset="0"/>
            </a:endParaRPr>
          </a:p>
          <a:p>
            <a:pPr>
              <a:lnSpc>
                <a:spcPct val="100000"/>
              </a:lnSpc>
              <a:spcAft>
                <a:spcPct val="30000"/>
              </a:spcAft>
            </a:pPr>
            <a:r>
              <a:rPr lang="zh-CN" altLang="en-US" sz="2400" b="1" dirty="0">
                <a:cs typeface="Segoe UI Black" panose="020B0A02040204020203" pitchFamily="34" charset="0"/>
              </a:rPr>
              <a:t>掌握教材例</a:t>
            </a:r>
            <a:r>
              <a:rPr lang="en-US" altLang="zh-CN" sz="2400" b="1" dirty="0">
                <a:cs typeface="Segoe UI Black" panose="020B0A02040204020203" pitchFamily="34" charset="0"/>
              </a:rPr>
              <a:t>4.7</a:t>
            </a:r>
            <a:endParaRPr lang="en-US" altLang="zh-CN" sz="2400" b="1" dirty="0">
              <a:cs typeface="Segoe UI Black" panose="020B0A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5510" y="2539294"/>
            <a:ext cx="5788445" cy="369041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" y="3042458"/>
            <a:ext cx="6128757" cy="3187247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/>
              <a:t>计算机系统概述</a:t>
            </a:r>
            <a:endParaRPr lang="zh-CN" altLang="en-US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数据信息表示</a:t>
            </a:r>
            <a:endParaRPr lang="en-US" altLang="zh-CN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运算方法与运算器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存储系统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中央处理器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总线系统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输入输出系统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182" cy="617641"/>
          </a:xfrm>
        </p:spPr>
        <p:txBody>
          <a:bodyPr/>
          <a:lstStyle/>
          <a:p>
            <a:r>
              <a:rPr lang="zh-CN" altLang="en-US" dirty="0"/>
              <a:t>指令系统考察重点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450178" cy="53665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指令格式分析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200" b="1" dirty="0">
                <a:cs typeface="Segoe UI Black" panose="020B0A02040204020203" pitchFamily="34" charset="0"/>
              </a:rPr>
              <a:t>给定指令系统包含的指令类型和格式，分析指令系统特点</a:t>
            </a:r>
            <a:r>
              <a:rPr lang="zh-CN" altLang="en-US" sz="2200" dirty="0">
                <a:cs typeface="Segoe UI Black" panose="020B0A02040204020203" pitchFamily="34" charset="0"/>
              </a:rPr>
              <a:t>，如指令条数、跳转范围</a:t>
            </a:r>
            <a:endParaRPr lang="en-US" altLang="zh-CN" sz="2200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200" b="1" dirty="0">
                <a:cs typeface="Segoe UI Black" panose="020B0A02040204020203" pitchFamily="34" charset="0"/>
              </a:rPr>
              <a:t>给定指令系统的功能设计目标，设计指令格式</a:t>
            </a:r>
            <a:endParaRPr lang="en-US" altLang="zh-CN" sz="2200" b="1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寻址方式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000" b="1" dirty="0">
                <a:cs typeface="Segoe UI Black" panose="020B0A02040204020203" pitchFamily="34" charset="0"/>
              </a:rPr>
              <a:t>不同寻址方式对比</a:t>
            </a:r>
            <a:endParaRPr lang="en-US" altLang="zh-CN" sz="2000" b="1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000" b="1" dirty="0">
                <a:cs typeface="Segoe UI Black" panose="020B0A02040204020203" pitchFamily="34" charset="0"/>
              </a:rPr>
              <a:t>分支指令跳转后</a:t>
            </a:r>
            <a:r>
              <a:rPr lang="en-US" altLang="zh-CN" sz="2000" b="1" dirty="0">
                <a:cs typeface="Segoe UI Black" panose="020B0A02040204020203" pitchFamily="34" charset="0"/>
              </a:rPr>
              <a:t>PC</a:t>
            </a:r>
            <a:r>
              <a:rPr lang="zh-CN" altLang="en-US" sz="2000" b="1" dirty="0">
                <a:cs typeface="Segoe UI Black" panose="020B0A02040204020203" pitchFamily="34" charset="0"/>
              </a:rPr>
              <a:t>的值</a:t>
            </a:r>
            <a:endParaRPr lang="zh-CN" altLang="en-US" sz="2000" b="1" dirty="0">
              <a:cs typeface="Segoe UI Black" panose="020B0A02040204020203" pitchFamily="34" charset="0"/>
            </a:endParaRPr>
          </a:p>
          <a:p>
            <a:pPr lvl="0">
              <a:lnSpc>
                <a:spcPct val="150000"/>
              </a:lnSpc>
              <a:spcAft>
                <a:spcPct val="30000"/>
              </a:spcAft>
            </a:pPr>
            <a:r>
              <a:rPr lang="en-US" altLang="zh-CN" sz="2165" b="1" dirty="0">
                <a:cs typeface="Segoe UI Black" panose="020B0A02040204020203" pitchFamily="34" charset="0"/>
              </a:rPr>
              <a:t>CISC</a:t>
            </a:r>
            <a:r>
              <a:rPr lang="zh-CN" altLang="en-US" sz="2165" b="1" dirty="0">
                <a:cs typeface="Segoe UI Black" panose="020B0A02040204020203" pitchFamily="34" charset="0"/>
              </a:rPr>
              <a:t>与</a:t>
            </a:r>
            <a:r>
              <a:rPr lang="en-US" altLang="zh-CN" sz="2165" b="1" dirty="0">
                <a:cs typeface="Segoe UI Black" panose="020B0A02040204020203" pitchFamily="34" charset="0"/>
              </a:rPr>
              <a:t>RISC</a:t>
            </a:r>
            <a:r>
              <a:rPr lang="zh-CN" altLang="en-US" sz="2165" b="1" dirty="0">
                <a:cs typeface="Segoe UI Black" panose="020B0A02040204020203" pitchFamily="34" charset="0"/>
              </a:rPr>
              <a:t>的区别</a:t>
            </a:r>
            <a:endParaRPr lang="zh-CN" altLang="en-US" sz="2165" b="1" dirty="0">
              <a:cs typeface="Segoe UI Black" panose="020B0A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8211" y="3626061"/>
            <a:ext cx="6079789" cy="30312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/>
              <a:t>计算机系统概述</a:t>
            </a:r>
            <a:endParaRPr lang="zh-CN" altLang="en-US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数据信息表示</a:t>
            </a:r>
            <a:endParaRPr lang="en-US" altLang="zh-CN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运算方法与运算器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存储系统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中央处理器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总线系统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输入输出系统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182" cy="617641"/>
          </a:xfrm>
        </p:spPr>
        <p:txBody>
          <a:bodyPr/>
          <a:lstStyle/>
          <a:p>
            <a:r>
              <a:rPr lang="en-US" altLang="zh-CN" dirty="0"/>
              <a:t>CPU </a:t>
            </a:r>
            <a:r>
              <a:rPr lang="zh-CN" altLang="en-US" dirty="0"/>
              <a:t>工作原理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450178" cy="71978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根据 </a:t>
            </a:r>
            <a:r>
              <a:rPr lang="en-US" altLang="zh-CN" sz="2400" dirty="0">
                <a:cs typeface="Segoe UI Black" panose="020B0A02040204020203" pitchFamily="34" charset="0"/>
              </a:rPr>
              <a:t>RTL </a:t>
            </a:r>
            <a:r>
              <a:rPr lang="zh-CN" altLang="en-US" sz="2400" dirty="0">
                <a:cs typeface="Segoe UI Black" panose="020B0A02040204020203" pitchFamily="34" charset="0"/>
              </a:rPr>
              <a:t>描述、</a:t>
            </a:r>
            <a:r>
              <a:rPr lang="en-US" altLang="zh-CN" sz="2400" dirty="0">
                <a:cs typeface="Segoe UI Black" panose="020B0A02040204020203" pitchFamily="34" charset="0"/>
              </a:rPr>
              <a:t>CPU </a:t>
            </a:r>
            <a:r>
              <a:rPr lang="zh-CN" altLang="en-US" sz="2400" dirty="0">
                <a:cs typeface="Segoe UI Black" panose="020B0A02040204020203" pitchFamily="34" charset="0"/>
              </a:rPr>
              <a:t>架构，给出数据通路、控制信号</a:t>
            </a:r>
            <a:endParaRPr lang="en-US" altLang="zh-CN" sz="2400" dirty="0">
              <a:cs typeface="Segoe UI Black" panose="020B0A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13" y="1828106"/>
            <a:ext cx="6327016" cy="23103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095" y="2022132"/>
            <a:ext cx="5302466" cy="4232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88" y="4303975"/>
            <a:ext cx="5302466" cy="232019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182" cy="617641"/>
          </a:xfrm>
        </p:spPr>
        <p:txBody>
          <a:bodyPr/>
          <a:lstStyle/>
          <a:p>
            <a:r>
              <a:rPr lang="en-US" altLang="zh-CN" dirty="0"/>
              <a:t>CPU </a:t>
            </a:r>
            <a:r>
              <a:rPr lang="zh-CN" altLang="en-US" dirty="0"/>
              <a:t>控制器设计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450178" cy="71978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设计状态机（三级</a:t>
            </a:r>
            <a:r>
              <a:rPr lang="en-US" altLang="zh-CN" sz="2400" dirty="0">
                <a:cs typeface="Segoe UI Black" panose="020B0A02040204020203" pitchFamily="34" charset="0"/>
              </a:rPr>
              <a:t>/</a:t>
            </a:r>
            <a:r>
              <a:rPr lang="zh-CN" altLang="en-US" sz="2400" dirty="0">
                <a:cs typeface="Segoe UI Black" panose="020B0A02040204020203" pitchFamily="34" charset="0"/>
              </a:rPr>
              <a:t>现代时序），控制信号表达式（硬布线），中断实现</a:t>
            </a:r>
            <a:endParaRPr lang="en-US" altLang="zh-CN" sz="2400" dirty="0">
              <a:cs typeface="Segoe UI Black" panose="020B0A02040204020203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6129" y="2445605"/>
            <a:ext cx="4016362" cy="326065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260" y="1730055"/>
            <a:ext cx="3704886" cy="477518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9" y="2213512"/>
            <a:ext cx="3915292" cy="34927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182" cy="617641"/>
          </a:xfrm>
        </p:spPr>
        <p:txBody>
          <a:bodyPr/>
          <a:lstStyle/>
          <a:p>
            <a:r>
              <a:rPr lang="en-US" altLang="zh-CN" dirty="0"/>
              <a:t>CPU </a:t>
            </a:r>
            <a:r>
              <a:rPr lang="zh-CN" altLang="en-US" dirty="0"/>
              <a:t>控制器设计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450178" cy="159261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微程序，微指令，控制字段（</a:t>
            </a:r>
            <a:r>
              <a:rPr lang="en-US" altLang="zh-CN" sz="2400" dirty="0">
                <a:cs typeface="Segoe UI Black" panose="020B0A02040204020203" pitchFamily="34" charset="0"/>
              </a:rPr>
              <a:t>P</a:t>
            </a:r>
            <a:r>
              <a:rPr lang="en-US" altLang="zh-CN" sz="2400" baseline="-25000" dirty="0">
                <a:cs typeface="Segoe UI Black" panose="020B0A02040204020203" pitchFamily="34" charset="0"/>
              </a:rPr>
              <a:t>IR</a:t>
            </a:r>
            <a:r>
              <a:rPr lang="zh-CN" altLang="en-US" sz="2400" dirty="0">
                <a:cs typeface="Segoe UI Black" panose="020B0A02040204020203" pitchFamily="34" charset="0"/>
              </a:rPr>
              <a:t>、、</a:t>
            </a:r>
            <a:r>
              <a:rPr lang="en-US" altLang="zh-CN" sz="2400" dirty="0" err="1">
                <a:cs typeface="Segoe UI Black" panose="020B0A02040204020203" pitchFamily="34" charset="0"/>
              </a:rPr>
              <a:t>P</a:t>
            </a:r>
            <a:r>
              <a:rPr lang="en-US" altLang="zh-CN" sz="2400" baseline="-25000" dirty="0" err="1"/>
              <a:t>equal</a:t>
            </a:r>
            <a:r>
              <a:rPr lang="zh-CN" altLang="en-US" sz="2400" dirty="0">
                <a:cs typeface="Segoe UI Black" panose="020B0A02040204020203" pitchFamily="34" charset="0"/>
              </a:rPr>
              <a:t>、</a:t>
            </a:r>
            <a:r>
              <a:rPr lang="en-US" altLang="zh-CN" sz="2400" dirty="0">
                <a:cs typeface="Segoe UI Black" panose="020B0A02040204020203" pitchFamily="34" charset="0"/>
              </a:rPr>
              <a:t>P</a:t>
            </a:r>
            <a:r>
              <a:rPr lang="en-US" altLang="zh-CN" sz="2400" baseline="-25000" dirty="0"/>
              <a:t>end </a:t>
            </a:r>
            <a:r>
              <a:rPr lang="en-US" altLang="zh-CN" sz="2400" dirty="0">
                <a:cs typeface="Segoe UI Black" panose="020B0A02040204020203" pitchFamily="34" charset="0"/>
              </a:rPr>
              <a:t>or </a:t>
            </a:r>
            <a:r>
              <a:rPr lang="zh-CN" altLang="en-US" sz="2400" dirty="0">
                <a:cs typeface="Segoe UI Black" panose="020B0A02040204020203" pitchFamily="34" charset="0"/>
              </a:rPr>
              <a:t>下址字段）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缩减指令长度：微命令编码（压缩互斥性微指令）、计数器法（增加 </a:t>
            </a:r>
            <a:r>
              <a:rPr lang="en-US" altLang="zh-CN" sz="2400" dirty="0">
                <a:cs typeface="Segoe UI Black" panose="020B0A02040204020203" pitchFamily="34" charset="0"/>
              </a:rPr>
              <a:t>P</a:t>
            </a:r>
            <a:r>
              <a:rPr lang="en-US" altLang="zh-CN" sz="2400" baseline="-25000" dirty="0"/>
              <a:t>end</a:t>
            </a:r>
            <a:r>
              <a:rPr lang="zh-CN" altLang="en-US" sz="2400" dirty="0">
                <a:cs typeface="Segoe UI Black" panose="020B0A02040204020203" pitchFamily="34" charset="0"/>
              </a:rPr>
              <a:t>）</a:t>
            </a:r>
            <a:endParaRPr lang="en-US" altLang="zh-CN" sz="2400" dirty="0">
              <a:cs typeface="Segoe UI Black" panose="020B0A02040204020203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440" y="2535382"/>
            <a:ext cx="8510941" cy="410330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中断异常处理处理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065" y="1148080"/>
            <a:ext cx="6459220" cy="5307965"/>
          </a:xfrm>
        </p:spPr>
        <p:txBody>
          <a:bodyPr>
            <a:normAutofit fontScale="80000"/>
          </a:bodyPr>
          <a:lstStyle/>
          <a:p>
            <a:r>
              <a:rPr lang="zh-CN" altLang="en-US" b="1" dirty="0"/>
              <a:t>软硬件升级</a:t>
            </a:r>
            <a:endParaRPr lang="zh-CN" altLang="en-US" b="1" dirty="0"/>
          </a:p>
          <a:p>
            <a:pPr lvl="1"/>
            <a:r>
              <a:rPr lang="zh-CN" altLang="en-US" b="1" dirty="0"/>
              <a:t>开关中断</a:t>
            </a:r>
            <a:endParaRPr lang="en-US" altLang="zh-CN" b="1" dirty="0"/>
          </a:p>
          <a:p>
            <a:pPr lvl="2"/>
            <a:r>
              <a:rPr lang="zh-CN" altLang="en-US" dirty="0"/>
              <a:t>增加</a:t>
            </a:r>
            <a:r>
              <a:rPr lang="en-US" altLang="zh-CN" dirty="0"/>
              <a:t>IE</a:t>
            </a:r>
            <a:r>
              <a:rPr lang="zh-CN" altLang="en-US" dirty="0"/>
              <a:t>寄存器</a:t>
            </a:r>
            <a:endParaRPr lang="en-US" altLang="zh-CN" dirty="0"/>
          </a:p>
          <a:p>
            <a:pPr lvl="1"/>
            <a:r>
              <a:rPr lang="zh-CN" altLang="en-US" b="1" dirty="0"/>
              <a:t>保存断点</a:t>
            </a:r>
            <a:endParaRPr lang="en-US" altLang="zh-CN" b="1" dirty="0"/>
          </a:p>
          <a:p>
            <a:pPr lvl="2"/>
            <a:r>
              <a:rPr lang="zh-CN" altLang="en-US" dirty="0"/>
              <a:t>增加</a:t>
            </a:r>
            <a:r>
              <a:rPr lang="en-US" altLang="zh-CN" dirty="0"/>
              <a:t>EPC</a:t>
            </a:r>
            <a:r>
              <a:rPr lang="zh-CN" altLang="en-US" dirty="0"/>
              <a:t>寄存器</a:t>
            </a:r>
            <a:r>
              <a:rPr lang="en-US" altLang="zh-CN" dirty="0"/>
              <a:t>/</a:t>
            </a:r>
            <a:r>
              <a:rPr lang="zh-CN" altLang="en-US" dirty="0"/>
              <a:t>堆栈</a:t>
            </a:r>
            <a:endParaRPr lang="en-US" altLang="zh-CN" dirty="0"/>
          </a:p>
          <a:p>
            <a:pPr lvl="1"/>
            <a:r>
              <a:rPr lang="zh-CN" altLang="en-US" b="1" dirty="0"/>
              <a:t>中断识别</a:t>
            </a:r>
            <a:endParaRPr lang="en-US" altLang="zh-CN" b="1" dirty="0"/>
          </a:p>
          <a:p>
            <a:pPr lvl="2"/>
            <a:r>
              <a:rPr lang="zh-CN" altLang="en-US" dirty="0"/>
              <a:t>增加中断控制逻辑</a:t>
            </a:r>
            <a:endParaRPr lang="en-US" altLang="zh-CN" dirty="0"/>
          </a:p>
          <a:p>
            <a:pPr lvl="1"/>
            <a:r>
              <a:rPr lang="zh-CN" altLang="en-US" b="1" dirty="0"/>
              <a:t>软件支持</a:t>
            </a:r>
            <a:endParaRPr lang="en-US" altLang="zh-CN" b="1" dirty="0"/>
          </a:p>
          <a:p>
            <a:pPr lvl="2"/>
            <a:r>
              <a:rPr lang="en-US" altLang="zh-CN" dirty="0" err="1"/>
              <a:t>eret</a:t>
            </a:r>
            <a:r>
              <a:rPr lang="zh-CN" altLang="en-US" dirty="0"/>
              <a:t>指令功能与实现</a:t>
            </a:r>
            <a:endParaRPr lang="en-US" altLang="zh-CN" sz="2600" dirty="0"/>
          </a:p>
          <a:p>
            <a:pPr lvl="0"/>
            <a:r>
              <a:rPr lang="zh-CN" altLang="en-US" sz="2600" dirty="0"/>
              <a:t>状态机如何升级</a:t>
            </a:r>
            <a:endParaRPr lang="zh-CN" altLang="en-US" sz="2600" dirty="0"/>
          </a:p>
          <a:p>
            <a:pPr lvl="0"/>
            <a:r>
              <a:rPr lang="zh-CN" altLang="en-US" dirty="0"/>
              <a:t>微指令，微程序控制器如何升级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完整的中断流程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Rectangle 110"/>
          <p:cNvSpPr>
            <a:spLocks noChangeArrowheads="1"/>
          </p:cNvSpPr>
          <p:nvPr/>
        </p:nvSpPr>
        <p:spPr bwMode="auto">
          <a:xfrm>
            <a:off x="6063523" y="974726"/>
            <a:ext cx="5668850" cy="5292616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032258" y="1698179"/>
            <a:ext cx="1556581" cy="1457131"/>
            <a:chOff x="10090237" y="2019256"/>
            <a:chExt cx="1641707" cy="1536818"/>
          </a:xfrm>
        </p:grpSpPr>
        <p:sp>
          <p:nvSpPr>
            <p:cNvPr id="6" name="Rectangle 104"/>
            <p:cNvSpPr>
              <a:spLocks noChangeArrowheads="1"/>
            </p:cNvSpPr>
            <p:nvPr/>
          </p:nvSpPr>
          <p:spPr bwMode="auto">
            <a:xfrm>
              <a:off x="10090237" y="2791281"/>
              <a:ext cx="635080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4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" name="Rectangle 104"/>
            <p:cNvSpPr>
              <a:spLocks noChangeArrowheads="1"/>
            </p:cNvSpPr>
            <p:nvPr/>
          </p:nvSpPr>
          <p:spPr bwMode="auto">
            <a:xfrm>
              <a:off x="10097109" y="2019256"/>
              <a:ext cx="1634835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操作控制器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16200000">
              <a:off x="10326285" y="3392413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rot="16200000">
              <a:off x="10244116" y="2625576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723524" y="2122559"/>
            <a:ext cx="858666" cy="711391"/>
            <a:chOff x="10819307" y="2466844"/>
            <a:chExt cx="905624" cy="750295"/>
          </a:xfrm>
        </p:grpSpPr>
        <p:sp>
          <p:nvSpPr>
            <p:cNvPr id="11" name="Line 7"/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" name="Rectangle 104"/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时序部件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72674" y="1502320"/>
            <a:ext cx="2262243" cy="782519"/>
            <a:chOff x="7094351" y="1564383"/>
            <a:chExt cx="2385959" cy="825313"/>
          </a:xfrm>
        </p:grpSpPr>
        <p:cxnSp>
          <p:nvCxnSpPr>
            <p:cNvPr id="14" name="直接箭头连接符 13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箭头连接符 14"/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" name="组合 15"/>
            <p:cNvGrpSpPr/>
            <p:nvPr/>
          </p:nvGrpSpPr>
          <p:grpSpPr>
            <a:xfrm>
              <a:off x="7094351" y="1564383"/>
              <a:ext cx="2385959" cy="825313"/>
              <a:chOff x="7094351" y="1564383"/>
              <a:chExt cx="2385959" cy="825313"/>
            </a:xfrm>
          </p:grpSpPr>
          <p:sp>
            <p:nvSpPr>
              <p:cNvPr id="17" name="Line 7"/>
              <p:cNvSpPr>
                <a:spLocks noChangeShapeType="1"/>
              </p:cNvSpPr>
              <p:nvPr/>
            </p:nvSpPr>
            <p:spPr bwMode="auto">
              <a:xfrm flipH="1">
                <a:off x="8642882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" name="等腰三角形 18"/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endParaRPr lang="en-US" altLang="zh-CN" sz="1705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1" name="Text Box 54"/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2" name="Text Box 52"/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23" name="Text Box 36"/>
          <p:cNvSpPr txBox="1">
            <a:spLocks noChangeArrowheads="1"/>
          </p:cNvSpPr>
          <p:nvPr/>
        </p:nvSpPr>
        <p:spPr bwMode="auto">
          <a:xfrm>
            <a:off x="10420808" y="2984840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539906" y="3143758"/>
            <a:ext cx="2567515" cy="808106"/>
            <a:chOff x="9570959" y="3543889"/>
            <a:chExt cx="2707926" cy="852299"/>
          </a:xfrm>
        </p:grpSpPr>
        <p:sp>
          <p:nvSpPr>
            <p:cNvPr id="25" name="Rectangle 104"/>
            <p:cNvSpPr>
              <a:spLocks noChangeArrowheads="1"/>
            </p:cNvSpPr>
            <p:nvPr/>
          </p:nvSpPr>
          <p:spPr bwMode="auto">
            <a:xfrm>
              <a:off x="10346761" y="3543889"/>
              <a:ext cx="1136184" cy="426716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endParaRPr lang="en-US" altLang="zh-CN" sz="1705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6" name="Line 7"/>
            <p:cNvSpPr>
              <a:spLocks noChangeShapeType="1"/>
            </p:cNvSpPr>
            <p:nvPr/>
          </p:nvSpPr>
          <p:spPr bwMode="auto">
            <a:xfrm>
              <a:off x="9570959" y="3693080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 rot="16200000">
              <a:off x="9875660" y="3482511"/>
              <a:ext cx="159131" cy="768533"/>
              <a:chOff x="6712622" y="6427719"/>
              <a:chExt cx="159131" cy="768533"/>
            </a:xfrm>
          </p:grpSpPr>
          <p:cxnSp>
            <p:nvCxnSpPr>
              <p:cNvPr id="30" name="直接连接符 29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" name="等腰三角形 30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28" name="直接箭头连接符 27"/>
            <p:cNvCxnSpPr/>
            <p:nvPr/>
          </p:nvCxnSpPr>
          <p:spPr>
            <a:xfrm flipH="1">
              <a:off x="11493511" y="3751250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Text Box 35"/>
            <p:cNvSpPr txBox="1">
              <a:spLocks noChangeArrowheads="1"/>
            </p:cNvSpPr>
            <p:nvPr/>
          </p:nvSpPr>
          <p:spPr bwMode="auto">
            <a:xfrm>
              <a:off x="11324046" y="3991275"/>
              <a:ext cx="95483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515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IR(I)</a:t>
              </a:r>
              <a:r>
                <a:rPr lang="en-US" altLang="zh-CN" sz="1515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515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2" name="Rectangle 129"/>
          <p:cNvSpPr>
            <a:spLocks noChangeArrowheads="1"/>
          </p:cNvSpPr>
          <p:nvPr/>
        </p:nvSpPr>
        <p:spPr bwMode="auto">
          <a:xfrm>
            <a:off x="4883351" y="2178808"/>
            <a:ext cx="810414" cy="14913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5693765" y="3130697"/>
            <a:ext cx="104674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等腰三角形 33"/>
          <p:cNvSpPr/>
          <p:nvPr/>
        </p:nvSpPr>
        <p:spPr>
          <a:xfrm rot="16200000">
            <a:off x="6119982" y="305115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" name="Line 7"/>
          <p:cNvSpPr>
            <a:spLocks noChangeShapeType="1"/>
          </p:cNvSpPr>
          <p:nvPr/>
        </p:nvSpPr>
        <p:spPr bwMode="auto">
          <a:xfrm>
            <a:off x="5711828" y="3278542"/>
            <a:ext cx="104674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7637266" y="3305688"/>
            <a:ext cx="79362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等腰三角形 36"/>
          <p:cNvSpPr/>
          <p:nvPr/>
        </p:nvSpPr>
        <p:spPr>
          <a:xfrm rot="5400000" flipH="1">
            <a:off x="7944550" y="3233645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8" name="Line 7"/>
          <p:cNvSpPr>
            <a:spLocks noChangeShapeType="1"/>
          </p:cNvSpPr>
          <p:nvPr/>
        </p:nvSpPr>
        <p:spPr bwMode="auto">
          <a:xfrm flipH="1">
            <a:off x="7620517" y="2330845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" name="Rectangle 104"/>
          <p:cNvSpPr>
            <a:spLocks noChangeArrowheads="1"/>
          </p:cNvSpPr>
          <p:nvPr/>
        </p:nvSpPr>
        <p:spPr bwMode="auto">
          <a:xfrm>
            <a:off x="6765620" y="2241736"/>
            <a:ext cx="847833" cy="404590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endParaRPr lang="en-US" altLang="zh-CN" sz="1705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" name="Rectangle 104"/>
          <p:cNvSpPr>
            <a:spLocks noChangeArrowheads="1"/>
          </p:cNvSpPr>
          <p:nvPr/>
        </p:nvSpPr>
        <p:spPr bwMode="auto">
          <a:xfrm>
            <a:off x="6765620" y="3017973"/>
            <a:ext cx="847833" cy="404590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en-US" altLang="zh-CN" sz="1705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>
            <a:off x="7629054" y="2543370"/>
            <a:ext cx="332495" cy="0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Line 127"/>
          <p:cNvSpPr>
            <a:spLocks noChangeShapeType="1"/>
          </p:cNvSpPr>
          <p:nvPr/>
        </p:nvSpPr>
        <p:spPr bwMode="auto">
          <a:xfrm>
            <a:off x="5481068" y="1825880"/>
            <a:ext cx="985" cy="339619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" name="Line 127"/>
          <p:cNvSpPr>
            <a:spLocks noChangeShapeType="1"/>
          </p:cNvSpPr>
          <p:nvPr/>
        </p:nvSpPr>
        <p:spPr bwMode="auto">
          <a:xfrm>
            <a:off x="5110325" y="1825880"/>
            <a:ext cx="985" cy="339619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6921903" y="2732280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Line 7"/>
          <p:cNvSpPr>
            <a:spLocks noChangeShapeType="1"/>
          </p:cNvSpPr>
          <p:nvPr/>
        </p:nvSpPr>
        <p:spPr bwMode="auto">
          <a:xfrm flipH="1">
            <a:off x="7622241" y="3137826"/>
            <a:ext cx="812675" cy="0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7428034" y="2739594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7" name="组合 46"/>
          <p:cNvGrpSpPr/>
          <p:nvPr/>
        </p:nvGrpSpPr>
        <p:grpSpPr>
          <a:xfrm>
            <a:off x="6938259" y="3440390"/>
            <a:ext cx="506131" cy="278379"/>
            <a:chOff x="1081011" y="4795829"/>
            <a:chExt cx="533810" cy="293603"/>
          </a:xfrm>
        </p:grpSpPr>
        <p:cxnSp>
          <p:nvCxnSpPr>
            <p:cNvPr id="48" name="直接箭头连接符 47"/>
            <p:cNvCxnSpPr/>
            <p:nvPr/>
          </p:nvCxnSpPr>
          <p:spPr>
            <a:xfrm flipV="1">
              <a:off x="1081011" y="4797640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直接箭头连接符 48"/>
            <p:cNvCxnSpPr/>
            <p:nvPr/>
          </p:nvCxnSpPr>
          <p:spPr>
            <a:xfrm flipV="1">
              <a:off x="1614821" y="4795829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0" name="Text Box 125"/>
          <p:cNvSpPr txBox="1">
            <a:spLocks noChangeArrowheads="1"/>
          </p:cNvSpPr>
          <p:nvPr/>
        </p:nvSpPr>
        <p:spPr bwMode="auto">
          <a:xfrm>
            <a:off x="4706103" y="1505819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1" name="Text Box 126"/>
          <p:cNvSpPr txBox="1">
            <a:spLocks noChangeArrowheads="1"/>
          </p:cNvSpPr>
          <p:nvPr/>
        </p:nvSpPr>
        <p:spPr bwMode="auto">
          <a:xfrm>
            <a:off x="5273295" y="1493149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2" name="Text Box 50"/>
          <p:cNvSpPr txBox="1">
            <a:spLocks noChangeArrowheads="1"/>
          </p:cNvSpPr>
          <p:nvPr/>
        </p:nvSpPr>
        <p:spPr bwMode="auto">
          <a:xfrm>
            <a:off x="7886684" y="2373739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7432420" y="2705667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/>
        </p:nvSpPr>
        <p:spPr bwMode="auto">
          <a:xfrm>
            <a:off x="7438237" y="3424329"/>
            <a:ext cx="833063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6104236" y="2714773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6273679" y="3417983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7" name="Line 7"/>
          <p:cNvSpPr>
            <a:spLocks noChangeShapeType="1"/>
          </p:cNvSpPr>
          <p:nvPr/>
        </p:nvSpPr>
        <p:spPr bwMode="auto">
          <a:xfrm flipH="1">
            <a:off x="5711828" y="2433552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8601931" y="3573113"/>
            <a:ext cx="976711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IR(A)</a:t>
            </a:r>
            <a:r>
              <a:rPr lang="en-US" altLang="zh-CN" sz="1515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708631" y="1072005"/>
            <a:ext cx="891670" cy="5100944"/>
            <a:chOff x="8694219" y="1358838"/>
            <a:chExt cx="940433" cy="5760959"/>
          </a:xfrm>
        </p:grpSpPr>
        <p:sp>
          <p:nvSpPr>
            <p:cNvPr id="60" name="Text Box 109"/>
            <p:cNvSpPr txBox="1">
              <a:spLocks noChangeArrowheads="1"/>
            </p:cNvSpPr>
            <p:nvPr/>
          </p:nvSpPr>
          <p:spPr bwMode="auto">
            <a:xfrm>
              <a:off x="8694219" y="1373302"/>
              <a:ext cx="799793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内总线</a:t>
              </a:r>
              <a:endParaRPr lang="zh-CN" altLang="en-US" sz="379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61" name="上下箭头 60"/>
            <p:cNvSpPr/>
            <p:nvPr/>
          </p:nvSpPr>
          <p:spPr>
            <a:xfrm>
              <a:off x="9427633" y="1358838"/>
              <a:ext cx="207019" cy="5760959"/>
            </a:xfrm>
            <a:prstGeom prst="upDownArrow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179879" y="1066909"/>
            <a:ext cx="1538354" cy="692725"/>
            <a:chOff x="10245931" y="1353464"/>
            <a:chExt cx="1622483" cy="730608"/>
          </a:xfrm>
        </p:grpSpPr>
        <p:sp>
          <p:nvSpPr>
            <p:cNvPr id="63" name="Line 117"/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4" name="Line 117"/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5" name="Line 117"/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6" name="Line 117"/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7" name="Line 117"/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" name="Line 117"/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9" name="Text Box 109"/>
            <p:cNvSpPr txBox="1">
              <a:spLocks noChangeArrowheads="1"/>
            </p:cNvSpPr>
            <p:nvPr/>
          </p:nvSpPr>
          <p:spPr bwMode="auto">
            <a:xfrm>
              <a:off x="10245931" y="1353464"/>
              <a:ext cx="1622483" cy="34021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操作控制信号</a:t>
              </a:r>
              <a:endParaRPr lang="zh-CN" altLang="en-US" sz="379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70" name="Text Box 126"/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en-US" altLang="zh-CN" sz="379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71" name="直接箭头连接符 70"/>
          <p:cNvCxnSpPr/>
          <p:nvPr/>
        </p:nvCxnSpPr>
        <p:spPr>
          <a:xfrm flipV="1">
            <a:off x="9546352" y="3548347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直接箭头连接符 71"/>
          <p:cNvCxnSpPr/>
          <p:nvPr/>
        </p:nvCxnSpPr>
        <p:spPr>
          <a:xfrm flipV="1">
            <a:off x="10141754" y="3548347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直接箭头连接符 72"/>
          <p:cNvCxnSpPr/>
          <p:nvPr/>
        </p:nvCxnSpPr>
        <p:spPr>
          <a:xfrm flipH="1">
            <a:off x="10633039" y="1998414"/>
            <a:ext cx="312595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Text Box 36"/>
          <p:cNvSpPr txBox="1">
            <a:spLocks noChangeArrowheads="1"/>
          </p:cNvSpPr>
          <p:nvPr/>
        </p:nvSpPr>
        <p:spPr bwMode="auto">
          <a:xfrm>
            <a:off x="10650583" y="2068535"/>
            <a:ext cx="93004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</a:t>
            </a:r>
            <a:endParaRPr lang="en-US" altLang="zh-CN" sz="3200" baseline="-2500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168648" y="4699085"/>
            <a:ext cx="2262242" cy="782519"/>
            <a:chOff x="7094351" y="1564383"/>
            <a:chExt cx="2385958" cy="825313"/>
          </a:xfrm>
        </p:grpSpPr>
        <p:cxnSp>
          <p:nvCxnSpPr>
            <p:cNvPr id="78" name="直接箭头连接符 77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直接箭头连接符 78"/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0" name="组合 79"/>
            <p:cNvGrpSpPr/>
            <p:nvPr/>
          </p:nvGrpSpPr>
          <p:grpSpPr>
            <a:xfrm>
              <a:off x="7094351" y="1564383"/>
              <a:ext cx="2385958" cy="825313"/>
              <a:chOff x="7094351" y="1564383"/>
              <a:chExt cx="2385958" cy="825313"/>
            </a:xfrm>
          </p:grpSpPr>
          <p:sp>
            <p:nvSpPr>
              <p:cNvPr id="81" name="Line 7"/>
              <p:cNvSpPr>
                <a:spLocks noChangeShapeType="1"/>
              </p:cNvSpPr>
              <p:nvPr/>
            </p:nvSpPr>
            <p:spPr bwMode="auto">
              <a:xfrm flipH="1">
                <a:off x="8643284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632094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3" name="等腰三角形 82"/>
              <p:cNvSpPr/>
              <p:nvPr/>
            </p:nvSpPr>
            <p:spPr>
              <a:xfrm rot="5400000" flipH="1">
                <a:off x="8993265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4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EPC</a:t>
                </a:r>
                <a:endParaRPr lang="en-US" altLang="zh-CN" sz="1705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5" name="Text Box 54"/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EPC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6" name="Text Box 52"/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EPC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53" name="组合 152"/>
          <p:cNvGrpSpPr/>
          <p:nvPr/>
        </p:nvGrpSpPr>
        <p:grpSpPr>
          <a:xfrm>
            <a:off x="10629937" y="1547422"/>
            <a:ext cx="1431489" cy="4697388"/>
            <a:chOff x="10629937" y="1547422"/>
            <a:chExt cx="1431489" cy="4697388"/>
          </a:xfrm>
        </p:grpSpPr>
        <p:cxnSp>
          <p:nvCxnSpPr>
            <p:cNvPr id="75" name="直接箭头连接符 74"/>
            <p:cNvCxnSpPr/>
            <p:nvPr/>
          </p:nvCxnSpPr>
          <p:spPr>
            <a:xfrm flipH="1">
              <a:off x="10629937" y="1818590"/>
              <a:ext cx="557723" cy="0"/>
            </a:xfrm>
            <a:prstGeom prst="straightConnector1">
              <a:avLst/>
            </a:prstGeom>
            <a:noFill/>
            <a:ln w="19050" cap="sq">
              <a:solidFill>
                <a:srgbClr val="000000"/>
              </a:solidFill>
              <a:miter lim="800000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" name="Text Box 36"/>
            <p:cNvSpPr txBox="1">
              <a:spLocks noChangeArrowheads="1"/>
            </p:cNvSpPr>
            <p:nvPr/>
          </p:nvSpPr>
          <p:spPr bwMode="auto">
            <a:xfrm>
              <a:off x="10683376" y="1547422"/>
              <a:ext cx="930047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中断请求</a:t>
              </a:r>
              <a:endParaRPr lang="en-US" altLang="zh-CN" sz="32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92" name="直接箭头连接符 91"/>
            <p:cNvCxnSpPr>
              <a:endCxn id="113" idx="3"/>
            </p:cNvCxnSpPr>
            <p:nvPr/>
          </p:nvCxnSpPr>
          <p:spPr>
            <a:xfrm>
              <a:off x="11187660" y="1818590"/>
              <a:ext cx="0" cy="2969437"/>
            </a:xfrm>
            <a:prstGeom prst="straightConnector1">
              <a:avLst/>
            </a:prstGeom>
            <a:noFill/>
            <a:ln w="19050" cap="sq">
              <a:solidFill>
                <a:srgbClr val="000000"/>
              </a:solidFill>
              <a:miter lim="800000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" name="流程图: 延期 112"/>
            <p:cNvSpPr/>
            <p:nvPr/>
          </p:nvSpPr>
          <p:spPr>
            <a:xfrm rot="16200000">
              <a:off x="11054009" y="4813404"/>
              <a:ext cx="267302" cy="216548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114" name="直接箭头连接符 113"/>
            <p:cNvCxnSpPr/>
            <p:nvPr/>
          </p:nvCxnSpPr>
          <p:spPr>
            <a:xfrm>
              <a:off x="11120286" y="5055329"/>
              <a:ext cx="0" cy="406354"/>
            </a:xfrm>
            <a:prstGeom prst="straightConnector1">
              <a:avLst/>
            </a:prstGeom>
            <a:noFill/>
            <a:ln w="19050" cap="sq">
              <a:solidFill>
                <a:srgbClr val="000000"/>
              </a:solidFill>
              <a:miter lim="800000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" name="直接箭头连接符 114"/>
            <p:cNvCxnSpPr/>
            <p:nvPr/>
          </p:nvCxnSpPr>
          <p:spPr>
            <a:xfrm>
              <a:off x="11255386" y="5075630"/>
              <a:ext cx="0" cy="574709"/>
            </a:xfrm>
            <a:prstGeom prst="straightConnector1">
              <a:avLst/>
            </a:prstGeom>
            <a:noFill/>
            <a:ln w="19050" cap="sq">
              <a:solidFill>
                <a:srgbClr val="000000"/>
              </a:solidFill>
              <a:miter lim="800000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" name="Text Box 36"/>
            <p:cNvSpPr txBox="1">
              <a:spLocks noChangeArrowheads="1"/>
            </p:cNvSpPr>
            <p:nvPr/>
          </p:nvSpPr>
          <p:spPr bwMode="auto">
            <a:xfrm>
              <a:off x="10743808" y="5921132"/>
              <a:ext cx="715498" cy="32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STI</a:t>
              </a:r>
              <a:endParaRPr lang="en-US" altLang="zh-CN" sz="12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0" name="直接箭头连接符 119"/>
            <p:cNvCxnSpPr/>
            <p:nvPr/>
          </p:nvCxnSpPr>
          <p:spPr>
            <a:xfrm flipV="1">
              <a:off x="11340880" y="5909439"/>
              <a:ext cx="0" cy="181481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" name="Rectangle 104"/>
            <p:cNvSpPr>
              <a:spLocks noChangeArrowheads="1"/>
            </p:cNvSpPr>
            <p:nvPr/>
          </p:nvSpPr>
          <p:spPr bwMode="auto">
            <a:xfrm>
              <a:off x="11046962" y="5581922"/>
              <a:ext cx="416849" cy="321457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IE</a:t>
              </a:r>
              <a:endParaRPr lang="en-US" altLang="zh-CN" sz="1705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2" name="直接箭头连接符 121"/>
            <p:cNvCxnSpPr/>
            <p:nvPr/>
          </p:nvCxnSpPr>
          <p:spPr>
            <a:xfrm flipV="1">
              <a:off x="11181003" y="5909439"/>
              <a:ext cx="0" cy="181481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6" name="Text Box 36"/>
            <p:cNvSpPr txBox="1">
              <a:spLocks noChangeArrowheads="1"/>
            </p:cNvSpPr>
            <p:nvPr/>
          </p:nvSpPr>
          <p:spPr bwMode="auto">
            <a:xfrm>
              <a:off x="11345928" y="5913427"/>
              <a:ext cx="715498" cy="32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CLI</a:t>
              </a:r>
              <a:endParaRPr lang="en-US" altLang="zh-CN" sz="12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9154009" y="4937591"/>
            <a:ext cx="664222" cy="321797"/>
            <a:chOff x="9154009" y="4937591"/>
            <a:chExt cx="664222" cy="321797"/>
          </a:xfrm>
        </p:grpSpPr>
        <p:sp>
          <p:nvSpPr>
            <p:cNvPr id="133" name="Line 7"/>
            <p:cNvSpPr>
              <a:spLocks noChangeShapeType="1"/>
            </p:cNvSpPr>
            <p:nvPr/>
          </p:nvSpPr>
          <p:spPr bwMode="auto">
            <a:xfrm rot="16200000">
              <a:off x="9575215" y="5098490"/>
              <a:ext cx="3217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4" name="Text Box 36"/>
            <p:cNvSpPr txBox="1">
              <a:spLocks noChangeArrowheads="1"/>
            </p:cNvSpPr>
            <p:nvPr/>
          </p:nvSpPr>
          <p:spPr bwMode="auto">
            <a:xfrm>
              <a:off x="9154009" y="5017727"/>
              <a:ext cx="664222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中断号</a:t>
              </a:r>
              <a:endParaRPr lang="en-US" altLang="zh-CN" sz="1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aseline="-250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8575649" y="3786217"/>
            <a:ext cx="2501229" cy="1215136"/>
            <a:chOff x="8575649" y="3786217"/>
            <a:chExt cx="2501229" cy="1215136"/>
          </a:xfrm>
        </p:grpSpPr>
        <p:sp>
          <p:nvSpPr>
            <p:cNvPr id="89" name="Text Box 54"/>
            <p:cNvSpPr txBox="1">
              <a:spLocks noChangeArrowheads="1"/>
            </p:cNvSpPr>
            <p:nvPr/>
          </p:nvSpPr>
          <p:spPr bwMode="auto">
            <a:xfrm>
              <a:off x="9467631" y="3786217"/>
              <a:ext cx="1051640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defTabSz="866775" eaLnBrk="0" fontAlgn="base" hangingPunct="0">
                <a:spcBef>
                  <a:spcPct val="0"/>
                </a:spcBef>
                <a:spcAft>
                  <a:spcPct val="0"/>
                </a:spcAft>
                <a:defRPr sz="1515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</a:lstStyle>
            <a:p>
              <a:r>
                <a:rPr lang="en-US" altLang="zh-CN" err="1"/>
                <a:t>IntA</a:t>
              </a:r>
              <a:r>
                <a:rPr lang="en-US" altLang="zh-CN" baseline="-25000" err="1"/>
                <a:t>out</a:t>
              </a:r>
              <a:endParaRPr lang="en-US" altLang="zh-CN" baseline="-25000"/>
            </a:p>
          </p:txBody>
        </p:sp>
        <p:cxnSp>
          <p:nvCxnSpPr>
            <p:cNvPr id="125" name="直接连接符 124"/>
            <p:cNvCxnSpPr/>
            <p:nvPr/>
          </p:nvCxnSpPr>
          <p:spPr>
            <a:xfrm flipH="1">
              <a:off x="8575649" y="4608605"/>
              <a:ext cx="100620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6" name="等腰三角形 125"/>
            <p:cNvSpPr/>
            <p:nvPr/>
          </p:nvSpPr>
          <p:spPr>
            <a:xfrm rot="16200000">
              <a:off x="8959161" y="4538098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32" name="组合 131"/>
            <p:cNvGrpSpPr/>
            <p:nvPr/>
          </p:nvGrpSpPr>
          <p:grpSpPr>
            <a:xfrm rot="16200000">
              <a:off x="9490927" y="4290194"/>
              <a:ext cx="811603" cy="610716"/>
              <a:chOff x="5347918" y="5583277"/>
              <a:chExt cx="505805" cy="464968"/>
            </a:xfrm>
          </p:grpSpPr>
          <p:sp>
            <p:nvSpPr>
              <p:cNvPr id="146" name="流程图: 手动操作 145"/>
              <p:cNvSpPr/>
              <p:nvPr/>
            </p:nvSpPr>
            <p:spPr>
              <a:xfrm rot="10800000">
                <a:off x="5347918" y="5583277"/>
                <a:ext cx="505805" cy="214765"/>
              </a:xfrm>
              <a:prstGeom prst="flowChartManualOperati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b="1" dirty="0">
                    <a:solidFill>
                      <a:schemeClr val="tx1"/>
                    </a:solidFill>
                  </a:rPr>
                  <a:t>MUX</a:t>
                </a:r>
                <a:endParaRPr lang="zh-CN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Line 7"/>
              <p:cNvSpPr>
                <a:spLocks noChangeShapeType="1"/>
              </p:cNvSpPr>
              <p:nvPr/>
            </p:nvSpPr>
            <p:spPr bwMode="auto">
              <a:xfrm rot="16200000">
                <a:off x="5422353" y="5921163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48" name="Line 7"/>
              <p:cNvSpPr>
                <a:spLocks noChangeShapeType="1"/>
              </p:cNvSpPr>
              <p:nvPr/>
            </p:nvSpPr>
            <p:spPr bwMode="auto">
              <a:xfrm rot="16200000">
                <a:off x="5657450" y="5915010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49" name="Line 7"/>
              <p:cNvSpPr>
                <a:spLocks noChangeShapeType="1"/>
              </p:cNvSpPr>
              <p:nvPr/>
            </p:nvSpPr>
            <p:spPr bwMode="auto">
              <a:xfrm rot="16200000">
                <a:off x="5540394" y="5921162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0" name="Line 7"/>
              <p:cNvSpPr>
                <a:spLocks noChangeShapeType="1"/>
              </p:cNvSpPr>
              <p:nvPr/>
            </p:nvSpPr>
            <p:spPr bwMode="auto">
              <a:xfrm rot="16200000">
                <a:off x="5305771" y="5930498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135" name="直接箭头连接符 134"/>
            <p:cNvCxnSpPr/>
            <p:nvPr/>
          </p:nvCxnSpPr>
          <p:spPr>
            <a:xfrm>
              <a:off x="9723697" y="4070596"/>
              <a:ext cx="0" cy="19410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6" name="Text Box 36"/>
            <p:cNvSpPr txBox="1">
              <a:spLocks noChangeArrowheads="1"/>
            </p:cNvSpPr>
            <p:nvPr/>
          </p:nvSpPr>
          <p:spPr bwMode="auto">
            <a:xfrm>
              <a:off x="10133157" y="4173707"/>
              <a:ext cx="943721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中断入口</a:t>
              </a: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7" name="Text Box 36"/>
            <p:cNvSpPr txBox="1">
              <a:spLocks noChangeArrowheads="1"/>
            </p:cNvSpPr>
            <p:nvPr/>
          </p:nvSpPr>
          <p:spPr bwMode="auto">
            <a:xfrm>
              <a:off x="10133156" y="4362847"/>
              <a:ext cx="943721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中断入口</a:t>
              </a: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8" name="Text Box 36"/>
            <p:cNvSpPr txBox="1">
              <a:spLocks noChangeArrowheads="1"/>
            </p:cNvSpPr>
            <p:nvPr/>
          </p:nvSpPr>
          <p:spPr bwMode="auto">
            <a:xfrm>
              <a:off x="10133155" y="4738901"/>
              <a:ext cx="943721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中断入口</a:t>
              </a: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8606345" y="5175010"/>
            <a:ext cx="2501076" cy="988265"/>
            <a:chOff x="8606345" y="5175010"/>
            <a:chExt cx="2501076" cy="988265"/>
          </a:xfrm>
        </p:grpSpPr>
        <p:sp>
          <p:nvSpPr>
            <p:cNvPr id="127" name="Text Box 36"/>
            <p:cNvSpPr txBox="1">
              <a:spLocks noChangeArrowheads="1"/>
            </p:cNvSpPr>
            <p:nvPr/>
          </p:nvSpPr>
          <p:spPr bwMode="auto">
            <a:xfrm>
              <a:off x="10277396" y="5218986"/>
              <a:ext cx="807314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中断请求</a:t>
              </a:r>
              <a:endParaRPr lang="en-US" altLang="zh-CN" sz="12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28" name="直接箭头连接符 127"/>
            <p:cNvCxnSpPr>
              <a:stCxn id="129" idx="3"/>
            </p:cNvCxnSpPr>
            <p:nvPr/>
          </p:nvCxnSpPr>
          <p:spPr>
            <a:xfrm>
              <a:off x="10254902" y="5461683"/>
              <a:ext cx="852519" cy="0"/>
            </a:xfrm>
            <a:prstGeom prst="straightConnector1">
              <a:avLst/>
            </a:prstGeom>
            <a:noFill/>
            <a:ln w="19050" cap="sq">
              <a:solidFill>
                <a:srgbClr val="000000"/>
              </a:solidFill>
              <a:miter lim="800000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9" name="Rectangle 104"/>
            <p:cNvSpPr>
              <a:spLocks noChangeArrowheads="1"/>
            </p:cNvSpPr>
            <p:nvPr/>
          </p:nvSpPr>
          <p:spPr bwMode="auto">
            <a:xfrm>
              <a:off x="9238542" y="5259388"/>
              <a:ext cx="1016360" cy="40459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中断控制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0" name="Text Box 36"/>
            <p:cNvSpPr txBox="1">
              <a:spLocks noChangeArrowheads="1"/>
            </p:cNvSpPr>
            <p:nvPr/>
          </p:nvSpPr>
          <p:spPr bwMode="auto">
            <a:xfrm>
              <a:off x="9276018" y="5927235"/>
              <a:ext cx="1086752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   B   C   D</a:t>
              </a:r>
              <a:endParaRPr lang="en-US" altLang="zh-CN" sz="12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1" name="Text Box 36"/>
            <p:cNvSpPr txBox="1">
              <a:spLocks noChangeArrowheads="1"/>
            </p:cNvSpPr>
            <p:nvPr/>
          </p:nvSpPr>
          <p:spPr bwMode="auto">
            <a:xfrm>
              <a:off x="8706129" y="5920094"/>
              <a:ext cx="681887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中断源</a:t>
              </a:r>
              <a:endParaRPr lang="en-US" altLang="zh-CN" sz="12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>
              <a:off x="9420539" y="5660510"/>
              <a:ext cx="684009" cy="276399"/>
              <a:chOff x="8696671" y="5472539"/>
              <a:chExt cx="684009" cy="313684"/>
            </a:xfrm>
          </p:grpSpPr>
          <p:sp>
            <p:nvSpPr>
              <p:cNvPr id="142" name="Line 7"/>
              <p:cNvSpPr>
                <a:spLocks noChangeShapeType="1"/>
              </p:cNvSpPr>
              <p:nvPr/>
            </p:nvSpPr>
            <p:spPr bwMode="auto">
              <a:xfrm rot="16200000">
                <a:off x="8539829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43" name="Line 7"/>
              <p:cNvSpPr>
                <a:spLocks noChangeShapeType="1"/>
              </p:cNvSpPr>
              <p:nvPr/>
            </p:nvSpPr>
            <p:spPr bwMode="auto">
              <a:xfrm rot="16200000">
                <a:off x="8767832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44" name="Line 7"/>
              <p:cNvSpPr>
                <a:spLocks noChangeShapeType="1"/>
              </p:cNvSpPr>
              <p:nvPr/>
            </p:nvSpPr>
            <p:spPr bwMode="auto">
              <a:xfrm rot="16200000">
                <a:off x="8995835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45" name="Line 7"/>
              <p:cNvSpPr>
                <a:spLocks noChangeShapeType="1"/>
              </p:cNvSpPr>
              <p:nvPr/>
            </p:nvSpPr>
            <p:spPr bwMode="auto">
              <a:xfrm rot="16200000">
                <a:off x="9223838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140" name="直接箭头连接符 139"/>
            <p:cNvCxnSpPr/>
            <p:nvPr/>
          </p:nvCxnSpPr>
          <p:spPr>
            <a:xfrm>
              <a:off x="8897419" y="5463430"/>
              <a:ext cx="331598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1" name="Text Box 36"/>
            <p:cNvSpPr txBox="1">
              <a:spLocks noChangeArrowheads="1"/>
            </p:cNvSpPr>
            <p:nvPr/>
          </p:nvSpPr>
          <p:spPr bwMode="auto">
            <a:xfrm>
              <a:off x="8606345" y="5175010"/>
              <a:ext cx="715498" cy="32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ClrInt</a:t>
              </a:r>
              <a:endParaRPr lang="en-US" altLang="zh-CN" sz="3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solidFill>
                  <a:srgbClr val="C00000"/>
                </a:solidFill>
              </a:rPr>
              <a:t>计算机系统概述</a:t>
            </a:r>
            <a:endParaRPr lang="zh-CN" altLang="en-US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数据信息表示</a:t>
            </a:r>
            <a:endParaRPr lang="en-US" altLang="zh-CN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运算方法与运算器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存储系统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中央处理器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总线系统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输入输出系统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/>
              <a:t>计算机系统概述</a:t>
            </a:r>
            <a:endParaRPr lang="zh-CN" altLang="en-US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数据信息表示</a:t>
            </a:r>
            <a:endParaRPr lang="en-US" altLang="zh-CN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运算方法与运算器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存储系统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中央处理器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总线系统</a:t>
            </a:r>
            <a:r>
              <a:rPr lang="zh-CN" altLang="en-US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（通常不会单独考）</a:t>
            </a:r>
            <a:endParaRPr lang="en-US" altLang="zh-CN" b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输入输出系统</a:t>
            </a:r>
            <a:endParaRPr lang="zh-CN" altLang="en-US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182" cy="617641"/>
          </a:xfrm>
        </p:spPr>
        <p:txBody>
          <a:bodyPr/>
          <a:lstStyle/>
          <a:p>
            <a:r>
              <a:rPr lang="en-US" altLang="zh-CN" dirty="0"/>
              <a:t>I/O </a:t>
            </a:r>
            <a:r>
              <a:rPr lang="zh-CN" altLang="en-US" dirty="0"/>
              <a:t>系统考察重点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450178" cy="52917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三种数据传输方式：</a:t>
            </a:r>
            <a:r>
              <a:rPr lang="zh-CN" altLang="en-US" sz="2400" dirty="0">
                <a:solidFill>
                  <a:srgbClr val="C00000"/>
                </a:solidFill>
                <a:cs typeface="Segoe UI Black" panose="020B0A02040204020203" pitchFamily="34" charset="0"/>
              </a:rPr>
              <a:t>程序（定时）查询、中断、</a:t>
            </a:r>
            <a:r>
              <a:rPr lang="en-US" altLang="zh-CN" sz="2400" dirty="0">
                <a:solidFill>
                  <a:srgbClr val="C00000"/>
                </a:solidFill>
                <a:cs typeface="Segoe UI Black" panose="020B0A02040204020203" pitchFamily="34" charset="0"/>
              </a:rPr>
              <a:t>DMA </a:t>
            </a:r>
            <a:endParaRPr lang="en-US" altLang="zh-CN" sz="2400" dirty="0">
              <a:solidFill>
                <a:srgbClr val="C00000"/>
              </a:solidFill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200" dirty="0">
                <a:cs typeface="Segoe UI Black" panose="020B0A02040204020203" pitchFamily="34" charset="0"/>
              </a:rPr>
              <a:t>概念和工作原理，</a:t>
            </a:r>
            <a:r>
              <a:rPr lang="zh-CN" altLang="en-US" sz="2400" dirty="0">
                <a:cs typeface="Segoe UI Black" panose="020B0A02040204020203" pitchFamily="34" charset="0"/>
              </a:rPr>
              <a:t>中断优先级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800" dirty="0">
                <a:cs typeface="Segoe UI Black" panose="020B0A02040204020203" pitchFamily="34" charset="0"/>
              </a:rPr>
              <a:t>计算分析三种方式的 </a:t>
            </a:r>
            <a:r>
              <a:rPr lang="en-US" altLang="zh-CN" sz="2800" dirty="0">
                <a:cs typeface="Segoe UI Black" panose="020B0A02040204020203" pitchFamily="34" charset="0"/>
              </a:rPr>
              <a:t>CPU </a:t>
            </a:r>
            <a:r>
              <a:rPr lang="zh-CN" altLang="en-US" sz="2800" dirty="0">
                <a:cs typeface="Segoe UI Black" panose="020B0A02040204020203" pitchFamily="34" charset="0"/>
              </a:rPr>
              <a:t>开销，占比</a:t>
            </a:r>
            <a:endParaRPr lang="zh-CN" altLang="en-US" sz="2800" dirty="0">
              <a:cs typeface="Segoe UI Black" panose="020B0A02040204020203" pitchFamily="34" charset="0"/>
            </a:endParaRPr>
          </a:p>
          <a:p>
            <a:pPr lvl="1" algn="l">
              <a:lnSpc>
                <a:spcPct val="150000"/>
              </a:lnSpc>
              <a:spcAft>
                <a:spcPct val="30000"/>
              </a:spcAft>
              <a:buSzTx/>
            </a:pPr>
            <a:r>
              <a:rPr lang="zh-CN" altLang="en-US" sz="2200" dirty="0">
                <a:cs typeface="Segoe UI Black" panose="020B0A02040204020203" pitchFamily="34" charset="0"/>
              </a:rPr>
              <a:t>熟练掌握教材上的若干CPU开销计算的例题</a:t>
            </a:r>
            <a:endParaRPr lang="zh-CN" altLang="en-US" sz="2200" dirty="0">
              <a:cs typeface="Segoe UI Black" panose="020B0A02040204020203" pitchFamily="34" charset="0"/>
            </a:endParaRPr>
          </a:p>
          <a:p>
            <a:pPr lvl="1" algn="l">
              <a:lnSpc>
                <a:spcPct val="150000"/>
              </a:lnSpc>
              <a:spcAft>
                <a:spcPct val="30000"/>
              </a:spcAft>
              <a:buSzTx/>
            </a:pPr>
            <a:r>
              <a:rPr lang="zh-CN" altLang="en-US" sz="2200" dirty="0">
                <a:cs typeface="Segoe UI Black" panose="020B0A02040204020203" pitchFamily="34" charset="0"/>
              </a:rPr>
              <a:t>什么场合适用什么传输方式</a:t>
            </a:r>
            <a:endParaRPr lang="zh-CN" altLang="en-US" sz="2200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sz="2200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zh-CN" altLang="en-US" sz="2000" b="1" dirty="0">
              <a:cs typeface="Segoe UI Black" panose="020B0A02040204020203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计算分析三种方式的 </a:t>
            </a:r>
            <a:r>
              <a:rPr lang="en-US" altLang="zh-CN" dirty="0"/>
              <a:t>CPU </a:t>
            </a:r>
            <a:r>
              <a:rPr lang="zh-CN" altLang="en-US" dirty="0"/>
              <a:t>开销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487821" y="942764"/>
            <a:ext cx="11435097" cy="5637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400" kern="1200">
                <a:solidFill>
                  <a:srgbClr val="0E7C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某计算机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主频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500MHz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。假定某外设的数据传输率为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0.5MB/s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，采用中断方式与主机进行数据传送，以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位为传输单位，对应的中断服务程序包含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条指令，中断服务的其他开销相当于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条指令的执行时间。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9271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dirty="0"/>
              <a:t>在中断方式下，</a:t>
            </a:r>
            <a:r>
              <a:rPr lang="en-US" altLang="zh-CN" dirty="0"/>
              <a:t>CPU</a:t>
            </a:r>
            <a:r>
              <a:rPr lang="zh-CN" altLang="en-US" dirty="0"/>
              <a:t>用于外设</a:t>
            </a:r>
            <a:r>
              <a:rPr lang="en-US" altLang="zh-CN" dirty="0"/>
              <a:t>I/O</a:t>
            </a:r>
            <a:r>
              <a:rPr lang="zh-CN" altLang="en-US" dirty="0"/>
              <a:t>的时间占整个</a:t>
            </a:r>
            <a:r>
              <a:rPr lang="en-US" altLang="zh-CN" dirty="0"/>
              <a:t>CPU</a:t>
            </a:r>
            <a:r>
              <a:rPr lang="zh-CN" altLang="en-US" dirty="0"/>
              <a:t>时间的百分比是多少？</a:t>
            </a:r>
            <a:endParaRPr lang="en-US" altLang="zh-CN" dirty="0"/>
          </a:p>
          <a:p>
            <a:pPr marL="9271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dirty="0"/>
              <a:t>当外设的数传率为</a:t>
            </a:r>
            <a:r>
              <a:rPr lang="en-US" altLang="zh-CN" dirty="0"/>
              <a:t>5MB/s</a:t>
            </a:r>
            <a:r>
              <a:rPr lang="zh-CN" altLang="en-US" dirty="0"/>
              <a:t>时，改用</a:t>
            </a:r>
            <a:r>
              <a:rPr lang="en-US" altLang="zh-CN" dirty="0"/>
              <a:t>DMA</a:t>
            </a:r>
            <a:r>
              <a:rPr lang="zh-CN" altLang="en-US" dirty="0"/>
              <a:t>方式。假定</a:t>
            </a:r>
            <a:r>
              <a:rPr lang="en-US" altLang="zh-CN" dirty="0"/>
              <a:t>DMA</a:t>
            </a:r>
            <a:r>
              <a:rPr lang="zh-CN" altLang="en-US" dirty="0"/>
              <a:t>传送块大小为</a:t>
            </a:r>
            <a:r>
              <a:rPr lang="en-US" altLang="zh-CN" dirty="0"/>
              <a:t>5000B</a:t>
            </a:r>
            <a:r>
              <a:rPr lang="zh-CN" altLang="en-US" dirty="0"/>
              <a:t>，且</a:t>
            </a:r>
            <a:r>
              <a:rPr lang="en-US" altLang="zh-CN" dirty="0"/>
              <a:t>DMA</a:t>
            </a:r>
            <a:r>
              <a:rPr lang="zh-CN" altLang="en-US" dirty="0"/>
              <a:t>预处理和后处理的总开销为</a:t>
            </a:r>
            <a:r>
              <a:rPr lang="en-US" altLang="zh-CN" dirty="0"/>
              <a:t>500</a:t>
            </a:r>
            <a:r>
              <a:rPr lang="zh-CN" altLang="en-US" dirty="0"/>
              <a:t>个时钟周期，则</a:t>
            </a:r>
            <a:r>
              <a:rPr lang="en-US" altLang="zh-CN" dirty="0"/>
              <a:t>CPU</a:t>
            </a:r>
            <a:r>
              <a:rPr lang="zh-CN" altLang="en-US" dirty="0"/>
              <a:t>用于该外设</a:t>
            </a:r>
            <a:r>
              <a:rPr lang="en-US" altLang="zh-CN" dirty="0"/>
              <a:t>I/O</a:t>
            </a:r>
            <a:r>
              <a:rPr lang="zh-CN" altLang="en-US" dirty="0"/>
              <a:t>的时间占整个</a:t>
            </a:r>
            <a:r>
              <a:rPr lang="en-US" altLang="zh-CN" dirty="0"/>
              <a:t>CPU</a:t>
            </a:r>
            <a:r>
              <a:rPr lang="zh-CN" altLang="en-US" dirty="0"/>
              <a:t>时间的百分比是多少（假定</a:t>
            </a:r>
            <a:r>
              <a:rPr lang="en-US" altLang="zh-CN" dirty="0"/>
              <a:t>DMA</a:t>
            </a:r>
            <a:r>
              <a:rPr lang="zh-CN" altLang="en-US" dirty="0"/>
              <a:t>与</a:t>
            </a:r>
            <a:r>
              <a:rPr lang="en-US" altLang="zh-CN" dirty="0"/>
              <a:t>CPU</a:t>
            </a:r>
            <a:r>
              <a:rPr lang="zh-CN" altLang="en-US" dirty="0"/>
              <a:t>之间没有访存冲突）</a:t>
            </a:r>
            <a:endParaRPr lang="en-US" altLang="zh-CN" dirty="0"/>
          </a:p>
          <a:p>
            <a:pPr marL="927100" lvl="1" indent="-457200">
              <a:spcBef>
                <a:spcPts val="1000"/>
              </a:spcBef>
              <a:buFont typeface="+mj-ea"/>
              <a:buAutoNum type="circleNumDbPlain"/>
            </a:pPr>
            <a:r>
              <a:rPr lang="zh-CN" altLang="en-US" dirty="0">
                <a:solidFill>
                  <a:srgbClr val="18978B"/>
                </a:solidFill>
              </a:rPr>
              <a:t>查询方式计算 </a:t>
            </a:r>
            <a:r>
              <a:rPr lang="en-US" altLang="zh-CN" dirty="0">
                <a:solidFill>
                  <a:srgbClr val="18978B"/>
                </a:solidFill>
              </a:rPr>
              <a:t>CPU </a:t>
            </a:r>
            <a:r>
              <a:rPr lang="zh-CN" altLang="en-US" dirty="0">
                <a:solidFill>
                  <a:srgbClr val="18978B"/>
                </a:solidFill>
              </a:rPr>
              <a:t>开销：查询次数 </a:t>
            </a:r>
            <a:r>
              <a:rPr lang="en-US" altLang="zh-CN" dirty="0">
                <a:solidFill>
                  <a:srgbClr val="18978B"/>
                </a:solidFill>
              </a:rPr>
              <a:t>* </a:t>
            </a:r>
            <a:r>
              <a:rPr lang="zh-CN" altLang="en-US" dirty="0">
                <a:solidFill>
                  <a:srgbClr val="18978B"/>
                </a:solidFill>
              </a:rPr>
              <a:t>每次查询花费的时钟周期数</a:t>
            </a:r>
            <a:endParaRPr lang="en-US" altLang="zh-CN" dirty="0">
              <a:solidFill>
                <a:srgbClr val="18978B"/>
              </a:solidFill>
            </a:endParaRPr>
          </a:p>
          <a:p>
            <a:pPr marL="469900" lvl="1" indent="0">
              <a:spcBef>
                <a:spcPts val="1000"/>
              </a:spcBef>
              <a:buNone/>
            </a:pPr>
            <a:endParaRPr lang="zh-CN" altLang="en-US" dirty="0"/>
          </a:p>
          <a:p>
            <a:pPr marL="927100" lvl="1" indent="-457200">
              <a:spcBef>
                <a:spcPts val="1000"/>
              </a:spcBef>
              <a:buFont typeface="+mj-ea"/>
              <a:buAutoNum type="circleNumDbPlain"/>
            </a:pP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69900" marR="0" lvl="1" indent="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计算机学院logo-组合01"/>
          <p:cNvPicPr>
            <a:picLocks noChangeAspect="1"/>
          </p:cNvPicPr>
          <p:nvPr/>
        </p:nvPicPr>
        <p:blipFill>
          <a:blip r:embed="rId2" cstate="hqprint">
            <a:biLevel thresh="25000"/>
          </a:blip>
          <a:stretch>
            <a:fillRect/>
          </a:stretch>
        </p:blipFill>
        <p:spPr>
          <a:xfrm>
            <a:off x="959358" y="680561"/>
            <a:ext cx="2753898" cy="66817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/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</a:t>
            </a:r>
            <a:r>
              <a:rPr lang="zh-CN" altLang="en-US"/>
              <a:t>时间（时间指标）</a:t>
            </a:r>
            <a:endParaRPr lang="zh-CN" altLang="en-US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频率 </a:t>
            </a:r>
            <a:r>
              <a:rPr lang="en-US" altLang="zh-CN" sz="2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</a:t>
            </a:r>
            <a:r>
              <a:rPr lang="zh-CN" altLang="en-US" sz="2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，时钟周期 </a:t>
            </a:r>
            <a:r>
              <a:rPr lang="en-US" altLang="zh-CN" sz="2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 = 1/f</a:t>
            </a:r>
            <a:endParaRPr lang="en-US" altLang="zh-CN" sz="24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CPI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 (Clock cycles Per Instruction)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IPC </a:t>
            </a:r>
            <a:r>
              <a:rPr lang="en-US" altLang="zh-CN" sz="2400" dirty="0">
                <a:sym typeface="Symbol" panose="05050102010706020507" pitchFamily="18" charset="2"/>
              </a:rPr>
              <a:t> (Instructions Per Clock cycle)  = 1 / CPI 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MIPS / MFLOPS </a:t>
            </a:r>
            <a:r>
              <a:rPr lang="zh-CN" altLang="en-US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百万条指令每秒</a:t>
            </a:r>
            <a:endParaRPr lang="en-US" altLang="zh-CN" sz="24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CPU </a:t>
            </a:r>
            <a:r>
              <a:rPr lang="zh-CN" altLang="en-US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时间 </a:t>
            </a: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=  CPI    </a:t>
            </a:r>
            <a:r>
              <a:rPr lang="zh-CN" altLang="en-US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指令条数    时钟周期</a:t>
            </a:r>
            <a:endParaRPr lang="en-US" altLang="zh-CN" sz="24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en-US" altLang="zh-CN" sz="24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zh-CN" altLang="en-US" sz="2400" dirty="0"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加权计算 </a:t>
            </a: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  <a:sym typeface="Symbol" panose="05050102010706020507" pitchFamily="18" charset="2"/>
              </a:rPr>
              <a:t>CPI</a:t>
            </a:r>
            <a:endParaRPr lang="zh-CN" altLang="en-US" sz="2400" dirty="0"/>
          </a:p>
        </p:txBody>
      </p:sp>
      <p:graphicFrame>
        <p:nvGraphicFramePr>
          <p:cNvPr id="6" name="Group 32"/>
          <p:cNvGraphicFramePr/>
          <p:nvPr/>
        </p:nvGraphicFramePr>
        <p:xfrm>
          <a:off x="7639624" y="4411154"/>
          <a:ext cx="4206419" cy="2032000"/>
        </p:xfrm>
        <a:graphic>
          <a:graphicData uri="http://schemas.openxmlformats.org/drawingml/2006/table">
            <a:tbl>
              <a:tblPr/>
              <a:tblGrid>
                <a:gridCol w="1945139"/>
                <a:gridCol w="973898"/>
                <a:gridCol w="1287382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指令类型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CPI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指令比例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算术和逻辑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60%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Load/Store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18%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转移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4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12%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Cache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缺失访存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10%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/>
              <a:t>计算机系统概述</a:t>
            </a:r>
            <a:endParaRPr lang="zh-CN" altLang="en-US" b="1" dirty="0"/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数据信息表示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运算方法与运算器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存储系统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中央处理器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总线系统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输入输出系统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数据表示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614968" cy="5637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真值（</a:t>
            </a: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+/-</a:t>
            </a:r>
            <a:r>
              <a:rPr lang="zh-CN" altLang="en-US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）、原码（</a:t>
            </a: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0/1</a:t>
            </a:r>
            <a:r>
              <a:rPr lang="zh-CN" altLang="en-US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）、补码（</a:t>
            </a: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0/1</a:t>
            </a:r>
            <a:r>
              <a:rPr lang="zh-CN" altLang="en-US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，负数逐位取反、末尾加</a:t>
            </a: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r>
              <a:rPr lang="zh-CN" altLang="en-US" sz="2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，表示范围）</a:t>
            </a:r>
            <a:endParaRPr lang="en-US" altLang="zh-CN" sz="24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en-US" altLang="zh-CN" sz="2200" b="1" dirty="0">
                <a:cs typeface="Segoe UI Black" panose="020B0A02040204020203" pitchFamily="34" charset="0"/>
              </a:rPr>
              <a:t>8</a:t>
            </a:r>
            <a:r>
              <a:rPr lang="zh-CN" altLang="en-US" sz="2200" b="1" dirty="0">
                <a:cs typeface="Segoe UI Black" panose="020B0A02040204020203" pitchFamily="34" charset="0"/>
              </a:rPr>
              <a:t> 位整数的补码表示范围 </a:t>
            </a:r>
            <a:r>
              <a:rPr lang="en-US" altLang="zh-CN" sz="2200" b="1" dirty="0">
                <a:cs typeface="Segoe UI Black" panose="020B0A02040204020203" pitchFamily="34" charset="0"/>
              </a:rPr>
              <a:t>[-128</a:t>
            </a:r>
            <a:r>
              <a:rPr lang="zh-CN" altLang="en-US" sz="2200" b="1" dirty="0">
                <a:cs typeface="Segoe UI Black" panose="020B0A02040204020203" pitchFamily="34" charset="0"/>
              </a:rPr>
              <a:t>，</a:t>
            </a:r>
            <a:r>
              <a:rPr lang="en-US" altLang="zh-CN" sz="2200" b="1" dirty="0">
                <a:cs typeface="Segoe UI Black" panose="020B0A02040204020203" pitchFamily="34" charset="0"/>
              </a:rPr>
              <a:t>127)</a:t>
            </a:r>
            <a:endParaRPr lang="en-US" altLang="zh-CN" sz="2200" b="1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整数都采用</a:t>
            </a:r>
            <a:r>
              <a:rPr lang="zh-CN" altLang="en-US" sz="2400" dirty="0">
                <a:solidFill>
                  <a:srgbClr val="C00000"/>
                </a:solidFill>
                <a:cs typeface="Segoe UI Black" panose="020B0A02040204020203" pitchFamily="34" charset="0"/>
              </a:rPr>
              <a:t>补码</a:t>
            </a:r>
            <a:r>
              <a:rPr lang="zh-CN" altLang="en-US" sz="2400" dirty="0">
                <a:cs typeface="Segoe UI Black" panose="020B0A02040204020203" pitchFamily="34" charset="0"/>
              </a:rPr>
              <a:t>来表示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sz="2400" dirty="0">
                <a:cs typeface="Segoe UI Black" panose="020B0A02040204020203" pitchFamily="34" charset="0"/>
              </a:rPr>
              <a:t>32</a:t>
            </a:r>
            <a:r>
              <a:rPr lang="zh-CN" altLang="en-US" sz="2400" dirty="0">
                <a:cs typeface="Segoe UI Black" panose="020B0A02040204020203" pitchFamily="34" charset="0"/>
              </a:rPr>
              <a:t>位 </a:t>
            </a:r>
            <a:r>
              <a:rPr lang="en-US" altLang="zh-CN" sz="2400" dirty="0">
                <a:cs typeface="Segoe UI Black" panose="020B0A02040204020203" pitchFamily="34" charset="0"/>
              </a:rPr>
              <a:t>IEEE 754 </a:t>
            </a:r>
            <a:r>
              <a:rPr lang="zh-CN" altLang="en-US" sz="2400" dirty="0">
                <a:cs typeface="Segoe UI Black" panose="020B0A02040204020203" pitchFamily="34" charset="0"/>
              </a:rPr>
              <a:t>浮点数表示：符号位、阶码（</a:t>
            </a:r>
            <a:r>
              <a:rPr lang="en-US" altLang="zh-CN" sz="2400" dirty="0">
                <a:cs typeface="Segoe UI Black" panose="020B0A02040204020203" pitchFamily="34" charset="0"/>
              </a:rPr>
              <a:t>8</a:t>
            </a:r>
            <a:r>
              <a:rPr lang="zh-CN" altLang="en-US" sz="2400" dirty="0">
                <a:cs typeface="Segoe UI Black" panose="020B0A02040204020203" pitchFamily="34" charset="0"/>
              </a:rPr>
              <a:t>位移码</a:t>
            </a:r>
            <a:r>
              <a:rPr lang="en-US" altLang="zh-CN" sz="2400" dirty="0">
                <a:cs typeface="Segoe UI Black" panose="020B0A02040204020203" pitchFamily="34" charset="0"/>
              </a:rPr>
              <a:t>/</a:t>
            </a:r>
            <a:r>
              <a:rPr lang="zh-CN" altLang="en-US" sz="2400" dirty="0">
                <a:cs typeface="Segoe UI Black" panose="020B0A02040204020203" pitchFamily="34" charset="0"/>
              </a:rPr>
              <a:t>偏移量</a:t>
            </a:r>
            <a:r>
              <a:rPr lang="en-US" altLang="zh-CN" sz="2400" dirty="0">
                <a:cs typeface="Segoe UI Black" panose="020B0A02040204020203" pitchFamily="34" charset="0"/>
              </a:rPr>
              <a:t>127</a:t>
            </a:r>
            <a:r>
              <a:rPr lang="zh-CN" altLang="en-US" sz="2400" dirty="0">
                <a:cs typeface="Segoe UI Black" panose="020B0A02040204020203" pitchFamily="34" charset="0"/>
              </a:rPr>
              <a:t>）、尾数（原码）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 marL="0" indent="0">
              <a:lnSpc>
                <a:spcPct val="150000"/>
              </a:lnSpc>
              <a:spcAft>
                <a:spcPct val="30000"/>
              </a:spcAft>
              <a:buNone/>
            </a:pPr>
            <a:endParaRPr lang="en-US" altLang="zh-CN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cs typeface="Segoe UI Black" panose="020B0A02040204020203" pitchFamily="34" charset="0"/>
              </a:rPr>
              <a:t>作为运算器、内存数据存储的基础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sz="2000" dirty="0">
              <a:sym typeface="Symbol" panose="05050102010706020507" pitchFamily="18" charset="2"/>
            </a:endParaRPr>
          </a:p>
          <a:p>
            <a:pPr lvl="2">
              <a:lnSpc>
                <a:spcPct val="150000"/>
              </a:lnSpc>
              <a:spcAft>
                <a:spcPct val="30000"/>
              </a:spcAft>
            </a:pPr>
            <a:endParaRPr lang="en-US" altLang="zh-CN" sz="1800" dirty="0"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sz="2000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294469" cy="617641"/>
          </a:xfrm>
        </p:spPr>
        <p:txBody>
          <a:bodyPr/>
          <a:lstStyle/>
          <a:p>
            <a:r>
              <a:rPr lang="zh-CN" altLang="en-US" dirty="0"/>
              <a:t>信息校验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24811" cy="5637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solidFill>
                  <a:srgbClr val="C00000"/>
                </a:solidFill>
              </a:rPr>
              <a:t>码距</a:t>
            </a:r>
            <a:r>
              <a:rPr lang="zh-CN" altLang="en-US" sz="2400" dirty="0"/>
              <a:t>概念：检一，纠一</a:t>
            </a:r>
            <a:r>
              <a:rPr lang="zh-CN" altLang="en-US" sz="2000" dirty="0"/>
              <a:t>（假设不发生两位错），</a:t>
            </a:r>
            <a:r>
              <a:rPr lang="zh-CN" altLang="en-US" sz="2400" dirty="0"/>
              <a:t>检二 </a:t>
            </a:r>
            <a:r>
              <a:rPr lang="en-US" altLang="zh-CN" sz="2400" dirty="0"/>
              <a:t>&amp; </a:t>
            </a:r>
            <a:r>
              <a:rPr lang="zh-CN" altLang="en-US" sz="2400" dirty="0"/>
              <a:t>纠一</a:t>
            </a:r>
            <a:endParaRPr lang="en-US" altLang="zh-CN" sz="2400" dirty="0"/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solidFill>
                  <a:srgbClr val="C00000"/>
                </a:solidFill>
                <a:cs typeface="Segoe UI Black" panose="020B0A02040204020203" pitchFamily="34" charset="0"/>
              </a:rPr>
              <a:t>奇偶校验码</a:t>
            </a:r>
            <a:r>
              <a:rPr lang="zh-CN" altLang="en-US" sz="2400" dirty="0">
                <a:cs typeface="Segoe UI Black" panose="020B0A02040204020203" pitchFamily="34" charset="0"/>
              </a:rPr>
              <a:t>概念、检错纠错性能（码距</a:t>
            </a:r>
            <a:r>
              <a:rPr lang="en-US" altLang="zh-CN" sz="2400" dirty="0">
                <a:cs typeface="Segoe UI Black" panose="020B0A02040204020203" pitchFamily="34" charset="0"/>
              </a:rPr>
              <a:t> =</a:t>
            </a:r>
            <a:r>
              <a:rPr lang="zh-CN" altLang="en-US" sz="2400" dirty="0">
                <a:cs typeface="Segoe UI Black" panose="020B0A02040204020203" pitchFamily="34" charset="0"/>
              </a:rPr>
              <a:t> </a:t>
            </a:r>
            <a:r>
              <a:rPr lang="en-US" altLang="zh-CN" sz="2400" dirty="0">
                <a:cs typeface="Segoe UI Black" panose="020B0A02040204020203" pitchFamily="34" charset="0"/>
              </a:rPr>
              <a:t>2</a:t>
            </a:r>
            <a:r>
              <a:rPr lang="zh-CN" altLang="en-US" sz="2400" dirty="0">
                <a:cs typeface="Segoe UI Black" panose="020B0A02040204020203" pitchFamily="34" charset="0"/>
              </a:rPr>
              <a:t>）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sz="2400" dirty="0">
                <a:solidFill>
                  <a:srgbClr val="C00000"/>
                </a:solidFill>
                <a:cs typeface="Segoe UI Black" panose="020B0A02040204020203" pitchFamily="34" charset="0"/>
              </a:rPr>
              <a:t>海明码：</a:t>
            </a:r>
            <a:r>
              <a:rPr lang="zh-CN" altLang="en-US" sz="2400" dirty="0">
                <a:cs typeface="Segoe UI Black" panose="020B0A02040204020203" pitchFamily="34" charset="0"/>
              </a:rPr>
              <a:t>采用分组交叉奇偶校验，检错码值表示出错位置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pt-BR" altLang="zh-CN" b="1" dirty="0">
                <a:cs typeface="Segoe UI Black" panose="020B0A02040204020203" pitchFamily="34" charset="0"/>
              </a:rPr>
              <a:t>N = k + r ≤ 2</a:t>
            </a:r>
            <a:r>
              <a:rPr lang="pt-BR" altLang="zh-CN" b="1" baseline="30000" dirty="0">
                <a:cs typeface="Segoe UI Black" panose="020B0A02040204020203" pitchFamily="34" charset="0"/>
              </a:rPr>
              <a:t>r</a:t>
            </a:r>
            <a:r>
              <a:rPr lang="pt-BR" altLang="zh-CN" b="1" dirty="0">
                <a:cs typeface="Segoe UI Black" panose="020B0A02040204020203" pitchFamily="34" charset="0"/>
              </a:rPr>
              <a:t> − 1     </a:t>
            </a:r>
            <a:r>
              <a:rPr lang="zh-CN" altLang="en-US" b="1" dirty="0">
                <a:cs typeface="Segoe UI Black" panose="020B0A02040204020203" pitchFamily="34" charset="0"/>
              </a:rPr>
              <a:t>码距 </a:t>
            </a:r>
            <a:r>
              <a:rPr lang="en-US" altLang="zh-CN" b="1" dirty="0">
                <a:cs typeface="Segoe UI Black" panose="020B0A02040204020203" pitchFamily="34" charset="0"/>
              </a:rPr>
              <a:t>&gt;= 3</a:t>
            </a:r>
            <a:endParaRPr lang="pt-BR" altLang="zh-CN" b="1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200" b="1" dirty="0">
                <a:cs typeface="Segoe UI Black" panose="020B0A02040204020203" pitchFamily="34" charset="0"/>
              </a:rPr>
              <a:t>编码方式：数据位和校验位布局，校验位</a:t>
            </a:r>
            <a:r>
              <a:rPr lang="en-US" altLang="zh-CN" sz="2200" b="1" dirty="0">
                <a:cs typeface="Segoe UI Black" panose="020B0A02040204020203" pitchFamily="34" charset="0"/>
              </a:rPr>
              <a:t>/</a:t>
            </a:r>
            <a:r>
              <a:rPr lang="zh-CN" altLang="en-US" sz="2200" b="1" dirty="0">
                <a:cs typeface="Segoe UI Black" panose="020B0A02040204020203" pitchFamily="34" charset="0"/>
              </a:rPr>
              <a:t>检错位逻辑表达式</a:t>
            </a:r>
            <a:endParaRPr lang="en-US" altLang="zh-CN" sz="2200" b="1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200" b="1" dirty="0">
                <a:cs typeface="Segoe UI Black" panose="020B0A02040204020203" pitchFamily="34" charset="0"/>
              </a:rPr>
              <a:t>解码纠错方式</a:t>
            </a:r>
            <a:endParaRPr lang="en-US" altLang="zh-CN" sz="2200" b="1" dirty="0"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endParaRPr lang="en-US" altLang="zh-CN" sz="2400" dirty="0"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sz="2000" dirty="0">
              <a:sym typeface="Symbol" panose="05050102010706020507" pitchFamily="18" charset="2"/>
            </a:endParaRPr>
          </a:p>
          <a:p>
            <a:pPr lvl="2">
              <a:lnSpc>
                <a:spcPct val="150000"/>
              </a:lnSpc>
              <a:spcAft>
                <a:spcPct val="30000"/>
              </a:spcAft>
            </a:pPr>
            <a:endParaRPr lang="en-US" altLang="zh-CN" sz="1800" dirty="0"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sz="2000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37836"/>
          <a:stretch>
            <a:fillRect/>
          </a:stretch>
        </p:blipFill>
        <p:spPr>
          <a:xfrm>
            <a:off x="8751429" y="116298"/>
            <a:ext cx="3294470" cy="2295642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2962514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(4,3) </a:t>
            </a:r>
            <a:r>
              <a:rPr lang="zh-CN" altLang="en-US" dirty="0"/>
              <a:t>海明码</a:t>
            </a:r>
            <a:endParaRPr lang="zh-CN" altLang="en-US" dirty="0"/>
          </a:p>
        </p:txBody>
      </p:sp>
      <p:sp>
        <p:nvSpPr>
          <p:cNvPr id="7" name="Rectangle 159"/>
          <p:cNvSpPr>
            <a:spLocks noChangeArrowheads="1"/>
          </p:cNvSpPr>
          <p:nvPr/>
        </p:nvSpPr>
        <p:spPr bwMode="auto">
          <a:xfrm>
            <a:off x="5306994" y="4426082"/>
            <a:ext cx="4091513" cy="531448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</a:t>
            </a:r>
            <a:r>
              <a:rPr kumimoji="0" lang="en-US" altLang="zh-CN" sz="2100" b="0" i="0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</a:t>
            </a:r>
            <a:r>
              <a: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参与 </a:t>
            </a: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en-US" altLang="zh-CN" sz="2100" b="0" i="0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G</a:t>
            </a:r>
            <a:r>
              <a:rPr kumimoji="0" lang="en-US" altLang="zh-CN" sz="2100" b="0" i="0" u="none" strike="noStrike" kern="1200" cap="none" spc="0" normalizeH="0" baseline="-25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r>
              <a: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校验组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Rectangle 153"/>
          <p:cNvSpPr>
            <a:spLocks noChangeArrowheads="1"/>
          </p:cNvSpPr>
          <p:nvPr/>
        </p:nvSpPr>
        <p:spPr bwMode="auto">
          <a:xfrm>
            <a:off x="5280519" y="2827190"/>
            <a:ext cx="4091513" cy="531448"/>
          </a:xfrm>
          <a:prstGeom prst="rect">
            <a:avLst/>
          </a:prstGeom>
          <a:solidFill>
            <a:srgbClr val="CCFF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出错仅仅导致 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位出错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ectangle 151"/>
          <p:cNvSpPr>
            <a:spLocks noChangeArrowheads="1"/>
          </p:cNvSpPr>
          <p:nvPr/>
        </p:nvSpPr>
        <p:spPr bwMode="auto">
          <a:xfrm>
            <a:off x="5306994" y="2237767"/>
            <a:ext cx="4091513" cy="593971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Rectangle 149"/>
          <p:cNvSpPr>
            <a:spLocks noChangeArrowheads="1"/>
          </p:cNvSpPr>
          <p:nvPr/>
        </p:nvSpPr>
        <p:spPr bwMode="auto">
          <a:xfrm>
            <a:off x="5306994" y="1675058"/>
            <a:ext cx="4091513" cy="562709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备注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假设只有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位错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313204" y="6008702"/>
            <a:ext cx="9679921" cy="531448"/>
            <a:chOff x="1323501" y="5640751"/>
            <a:chExt cx="9679921" cy="531448"/>
          </a:xfrm>
        </p:grpSpPr>
        <p:sp>
          <p:nvSpPr>
            <p:cNvPr id="4" name="Rectangle 165"/>
            <p:cNvSpPr>
              <a:spLocks noChangeArrowheads="1"/>
            </p:cNvSpPr>
            <p:nvPr/>
          </p:nvSpPr>
          <p:spPr bwMode="auto">
            <a:xfrm>
              <a:off x="4317291" y="5640751"/>
              <a:ext cx="4091513" cy="531448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  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参与 </a:t>
              </a: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G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G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三</a:t>
              </a:r>
              <a:r>
                <a: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校验组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Rectangle 35"/>
            <p:cNvSpPr>
              <a:spLocks noChangeArrowheads="1"/>
            </p:cNvSpPr>
            <p:nvPr/>
          </p:nvSpPr>
          <p:spPr bwMode="auto">
            <a:xfrm>
              <a:off x="8408804" y="5640751"/>
              <a:ext cx="2594618" cy="531448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存放</a:t>
              </a: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</a:t>
              </a:r>
              <a:endParaRPr kumimoji="0" lang="zh-CN" altLang="en-US" sz="21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>
              <a:off x="2720603" y="5640751"/>
              <a:ext cx="1596688" cy="531448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出错</a:t>
              </a: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1323501" y="5640751"/>
              <a:ext cx="1397102" cy="531448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111</a:t>
              </a:r>
              <a:endPara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313204" y="5477254"/>
            <a:ext cx="9679921" cy="531448"/>
            <a:chOff x="1323501" y="5109303"/>
            <a:chExt cx="9679921" cy="531448"/>
          </a:xfrm>
        </p:grpSpPr>
        <p:sp>
          <p:nvSpPr>
            <p:cNvPr id="5" name="Rectangle 163"/>
            <p:cNvSpPr>
              <a:spLocks noChangeArrowheads="1"/>
            </p:cNvSpPr>
            <p:nvPr/>
          </p:nvSpPr>
          <p:spPr bwMode="auto">
            <a:xfrm>
              <a:off x="4317291" y="5109303"/>
              <a:ext cx="4091513" cy="53144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参与 </a:t>
              </a: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G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两</a:t>
              </a:r>
              <a:r>
                <a: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校验组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Rectangle 32"/>
            <p:cNvSpPr>
              <a:spLocks noChangeArrowheads="1"/>
            </p:cNvSpPr>
            <p:nvPr/>
          </p:nvSpPr>
          <p:spPr bwMode="auto">
            <a:xfrm>
              <a:off x="8408804" y="5109303"/>
              <a:ext cx="2594618" cy="53144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存放</a:t>
              </a: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</a:t>
              </a:r>
              <a:endParaRPr kumimoji="0" lang="zh-CN" altLang="en-US" sz="21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2720603" y="5109303"/>
              <a:ext cx="1596688" cy="53144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出错</a:t>
              </a: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auto">
            <a:xfrm>
              <a:off x="1323501" y="5109303"/>
              <a:ext cx="1397102" cy="53144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110</a:t>
              </a:r>
              <a:endPara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306994" y="4957531"/>
            <a:ext cx="6686131" cy="519725"/>
            <a:chOff x="4317291" y="4589580"/>
            <a:chExt cx="6686131" cy="519725"/>
          </a:xfrm>
        </p:grpSpPr>
        <p:sp>
          <p:nvSpPr>
            <p:cNvPr id="6" name="Rectangle 161"/>
            <p:cNvSpPr>
              <a:spLocks noChangeArrowheads="1"/>
            </p:cNvSpPr>
            <p:nvPr/>
          </p:nvSpPr>
          <p:spPr bwMode="auto">
            <a:xfrm>
              <a:off x="4317291" y="4589580"/>
              <a:ext cx="4091513" cy="519725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参与 </a:t>
              </a: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G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两</a:t>
              </a:r>
              <a:r>
                <a: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校验组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8408804" y="4589580"/>
              <a:ext cx="2594618" cy="519725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存放</a:t>
              </a: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zh-CN" altLang="en-US" sz="21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313204" y="4957531"/>
            <a:ext cx="2993790" cy="519725"/>
            <a:chOff x="1323501" y="4589580"/>
            <a:chExt cx="2993790" cy="519725"/>
          </a:xfrm>
        </p:grpSpPr>
        <p:sp>
          <p:nvSpPr>
            <p:cNvPr id="20" name="Rectangle 28"/>
            <p:cNvSpPr>
              <a:spLocks noChangeArrowheads="1"/>
            </p:cNvSpPr>
            <p:nvPr/>
          </p:nvSpPr>
          <p:spPr bwMode="auto">
            <a:xfrm>
              <a:off x="2720603" y="4589580"/>
              <a:ext cx="1596688" cy="519725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出错</a:t>
              </a: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auto">
            <a:xfrm>
              <a:off x="1323501" y="4589580"/>
              <a:ext cx="1397102" cy="519725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101</a:t>
              </a:r>
              <a:endPara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9398507" y="4426082"/>
            <a:ext cx="2594618" cy="531448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存放 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100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313204" y="4426082"/>
            <a:ext cx="2993790" cy="531448"/>
            <a:chOff x="1323501" y="4058131"/>
            <a:chExt cx="2993790" cy="531448"/>
          </a:xfrm>
        </p:grpSpPr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2720603" y="4058131"/>
              <a:ext cx="1596688" cy="53144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出错</a:t>
              </a: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1323501" y="4058131"/>
              <a:ext cx="1397102" cy="53144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011</a:t>
              </a:r>
              <a:endPara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13204" y="3894634"/>
            <a:ext cx="9679921" cy="531448"/>
            <a:chOff x="1323501" y="3526683"/>
            <a:chExt cx="9679921" cy="531448"/>
          </a:xfrm>
        </p:grpSpPr>
        <p:sp>
          <p:nvSpPr>
            <p:cNvPr id="8" name="Rectangle 157"/>
            <p:cNvSpPr>
              <a:spLocks noChangeArrowheads="1"/>
            </p:cNvSpPr>
            <p:nvPr/>
          </p:nvSpPr>
          <p:spPr bwMode="auto">
            <a:xfrm>
              <a:off x="4317291" y="3526683"/>
              <a:ext cx="4091513" cy="531448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出错仅仅导致 </a:t>
              </a: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位</a:t>
              </a:r>
              <a:r>
                <a: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出错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8408804" y="3526683"/>
              <a:ext cx="2594618" cy="531448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存放在 </a:t>
              </a: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位置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2720603" y="3526683"/>
              <a:ext cx="1596688" cy="531448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出错</a:t>
              </a: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323501" y="3526683"/>
              <a:ext cx="1397102" cy="531448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100</a:t>
              </a:r>
              <a:endPara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313204" y="3363186"/>
            <a:ext cx="9679921" cy="531448"/>
            <a:chOff x="1323501" y="2995235"/>
            <a:chExt cx="9679921" cy="531448"/>
          </a:xfrm>
        </p:grpSpPr>
        <p:sp>
          <p:nvSpPr>
            <p:cNvPr id="9" name="Rectangle 155"/>
            <p:cNvSpPr>
              <a:spLocks noChangeArrowheads="1"/>
            </p:cNvSpPr>
            <p:nvPr/>
          </p:nvSpPr>
          <p:spPr bwMode="auto">
            <a:xfrm>
              <a:off x="4317291" y="2995235"/>
              <a:ext cx="4091513" cy="53144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Tx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 </a:t>
              </a:r>
              <a:r>
                <a: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出错仅仅导致 </a:t>
              </a: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1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 </a:t>
              </a:r>
              <a:r>
                <a: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位出错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8408804" y="2995235"/>
              <a:ext cx="2594618" cy="53144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</a:t>
              </a:r>
              <a:r>
                <a:rPr kumimoji="0" lang="en-US" altLang="zh-CN" sz="21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 </a:t>
              </a:r>
              <a:r>
                <a: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存放在 </a:t>
              </a: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 </a:t>
              </a:r>
              <a:r>
                <a: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位置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720603" y="2995235"/>
              <a:ext cx="1596688" cy="53144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出错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1323501" y="2995235"/>
              <a:ext cx="1397102" cy="53144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010</a:t>
              </a:r>
              <a:endPara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1" name="Rectangle 17"/>
          <p:cNvSpPr>
            <a:spLocks noChangeArrowheads="1"/>
          </p:cNvSpPr>
          <p:nvPr/>
        </p:nvSpPr>
        <p:spPr bwMode="auto">
          <a:xfrm>
            <a:off x="9398507" y="2831738"/>
            <a:ext cx="2594618" cy="531448"/>
          </a:xfrm>
          <a:prstGeom prst="rect">
            <a:avLst/>
          </a:prstGeom>
          <a:solidFill>
            <a:srgbClr val="CCFF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存放在 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位置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313204" y="2831738"/>
            <a:ext cx="2993790" cy="531448"/>
            <a:chOff x="1323501" y="2463787"/>
            <a:chExt cx="2993790" cy="531448"/>
          </a:xfrm>
        </p:grpSpPr>
        <p:sp>
          <p:nvSpPr>
            <p:cNvPr id="32" name="Rectangle 16"/>
            <p:cNvSpPr>
              <a:spLocks noChangeArrowheads="1"/>
            </p:cNvSpPr>
            <p:nvPr/>
          </p:nvSpPr>
          <p:spPr bwMode="auto">
            <a:xfrm>
              <a:off x="2720603" y="2463787"/>
              <a:ext cx="1596688" cy="531448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</a:t>
              </a:r>
              <a:r>
                <a:rPr kumimoji="0" lang="en-US" altLang="zh-CN" sz="21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 </a:t>
              </a:r>
              <a:r>
                <a:rPr kumimoji="0" lang="zh-CN" alt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出错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>
              <a:off x="1323501" y="2463787"/>
              <a:ext cx="1397102" cy="531448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001</a:t>
              </a:r>
              <a:endPara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9398507" y="2237767"/>
            <a:ext cx="2594618" cy="593971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3710306" y="2237767"/>
            <a:ext cx="1596688" cy="593971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数据正常</a:t>
            </a:r>
            <a:endParaRPr kumimoji="0" lang="zh-CN" altLang="en-US" sz="2100" b="0" i="0" u="none" strike="noStrike" kern="120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2313204" y="2237767"/>
            <a:ext cx="1397102" cy="593971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000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9398507" y="1675058"/>
            <a:ext cx="2594618" cy="562709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3710306" y="1675058"/>
            <a:ext cx="1596688" cy="562709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出错位</a:t>
            </a: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Rectangle 9"/>
          <p:cNvSpPr>
            <a:spLocks noChangeArrowheads="1"/>
          </p:cNvSpPr>
          <p:nvPr/>
        </p:nvSpPr>
        <p:spPr bwMode="auto">
          <a:xfrm>
            <a:off x="2313204" y="1675058"/>
            <a:ext cx="1397102" cy="562709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46800" rIns="36000" bIns="4680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G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G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altLang="zh-CN" sz="22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2313204" y="2237767"/>
            <a:ext cx="967992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Line 47"/>
          <p:cNvSpPr>
            <a:spLocks noChangeShapeType="1"/>
          </p:cNvSpPr>
          <p:nvPr/>
        </p:nvSpPr>
        <p:spPr bwMode="auto">
          <a:xfrm>
            <a:off x="3710306" y="1675059"/>
            <a:ext cx="0" cy="4865092"/>
          </a:xfrm>
          <a:prstGeom prst="line">
            <a:avLst/>
          </a:prstGeom>
          <a:noFill/>
          <a:ln w="12700">
            <a:solidFill>
              <a:srgbClr val="33CC33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Line 48"/>
          <p:cNvSpPr>
            <a:spLocks noChangeShapeType="1"/>
          </p:cNvSpPr>
          <p:nvPr/>
        </p:nvSpPr>
        <p:spPr bwMode="auto">
          <a:xfrm>
            <a:off x="5306994" y="1675059"/>
            <a:ext cx="0" cy="4865092"/>
          </a:xfrm>
          <a:prstGeom prst="line">
            <a:avLst/>
          </a:prstGeom>
          <a:noFill/>
          <a:ln w="12700">
            <a:solidFill>
              <a:srgbClr val="33CC33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356834" y="2327003"/>
            <a:ext cx="66329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生成校验位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微软雅黑" panose="020B0503020204020204" pitchFamily="34" charset="-122"/>
                <a:cs typeface="+mn-cs"/>
              </a:rPr>
              <a:t>，接收端计算检错位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 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内容占位符 2"/>
          <p:cNvSpPr>
            <a:spLocks noGrp="1"/>
          </p:cNvSpPr>
          <p:nvPr/>
        </p:nvSpPr>
        <p:spPr>
          <a:xfrm>
            <a:off x="64615" y="3309790"/>
            <a:ext cx="2322984" cy="1701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400" kern="12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400" dirty="0"/>
              <a:t>3 </a:t>
            </a:r>
            <a:r>
              <a:rPr lang="zh-CN" altLang="en-US" sz="2400" dirty="0"/>
              <a:t>个校验位</a:t>
            </a:r>
            <a:r>
              <a:rPr lang="en-US" altLang="zh-CN" sz="2400" dirty="0"/>
              <a:t>/</a:t>
            </a:r>
            <a:r>
              <a:rPr lang="zh-CN" altLang="en-US" sz="2400" dirty="0"/>
              <a:t>组，数据位出错导致多个检错位出错</a:t>
            </a:r>
            <a:endParaRPr lang="zh-CN" altLang="en-US" sz="2400" dirty="0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6402" y="317850"/>
            <a:ext cx="3558281" cy="999450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/>
          <a:srcRect t="25436"/>
          <a:stretch>
            <a:fillRect/>
          </a:stretch>
        </p:blipFill>
        <p:spPr>
          <a:xfrm>
            <a:off x="8060750" y="115553"/>
            <a:ext cx="3932375" cy="1467845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294469" cy="617641"/>
          </a:xfrm>
        </p:spPr>
        <p:txBody>
          <a:bodyPr/>
          <a:lstStyle/>
          <a:p>
            <a:r>
              <a:rPr lang="zh-CN" altLang="en-US" dirty="0"/>
              <a:t>信息校验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450178" cy="38578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sz="2400" dirty="0">
                <a:solidFill>
                  <a:srgbClr val="C00000"/>
                </a:solidFill>
                <a:cs typeface="Segoe UI Black" panose="020B0A02040204020203" pitchFamily="34" charset="0"/>
              </a:rPr>
              <a:t>CRC</a:t>
            </a:r>
            <a:r>
              <a:rPr lang="zh-CN" altLang="en-US" sz="2400" dirty="0">
                <a:solidFill>
                  <a:srgbClr val="C00000"/>
                </a:solidFill>
                <a:cs typeface="Segoe UI Black" panose="020B0A02040204020203" pitchFamily="34" charset="0"/>
              </a:rPr>
              <a:t> 码：</a:t>
            </a:r>
            <a:r>
              <a:rPr lang="zh-CN" altLang="en-US" sz="2400" dirty="0">
                <a:cs typeface="Segoe UI Black" panose="020B0A02040204020203" pitchFamily="34" charset="0"/>
              </a:rPr>
              <a:t>编码后校验码可被生成多项式整除（模 </a:t>
            </a:r>
            <a:r>
              <a:rPr lang="en-US" altLang="zh-CN" sz="2400" dirty="0">
                <a:cs typeface="Segoe UI Black" panose="020B0A02040204020203" pitchFamily="34" charset="0"/>
              </a:rPr>
              <a:t>2</a:t>
            </a:r>
            <a:r>
              <a:rPr lang="zh-CN" altLang="en-US" sz="2400" dirty="0">
                <a:cs typeface="Segoe UI Black" panose="020B0A02040204020203" pitchFamily="34" charset="0"/>
              </a:rPr>
              <a:t>），解码余数不为零表示出错</a:t>
            </a:r>
            <a:endParaRPr lang="en-US" altLang="zh-CN" sz="2400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pt-BR" altLang="zh-CN" b="1" dirty="0">
                <a:cs typeface="Segoe UI Black" panose="020B0A02040204020203" pitchFamily="34" charset="0"/>
              </a:rPr>
              <a:t>N = k + r ≤ 2</a:t>
            </a:r>
            <a:r>
              <a:rPr lang="pt-BR" altLang="zh-CN" b="1" baseline="30000" dirty="0">
                <a:cs typeface="Segoe UI Black" panose="020B0A02040204020203" pitchFamily="34" charset="0"/>
              </a:rPr>
              <a:t>r</a:t>
            </a:r>
            <a:r>
              <a:rPr lang="pt-BR" altLang="zh-CN" b="1" dirty="0">
                <a:cs typeface="Segoe UI Black" panose="020B0A02040204020203" pitchFamily="34" charset="0"/>
              </a:rPr>
              <a:t> − 1     </a:t>
            </a:r>
            <a:r>
              <a:rPr lang="zh-CN" altLang="en-US" b="1" dirty="0">
                <a:cs typeface="Segoe UI Black" panose="020B0A02040204020203" pitchFamily="34" charset="0"/>
              </a:rPr>
              <a:t>码距 </a:t>
            </a:r>
            <a:r>
              <a:rPr lang="en-US" altLang="zh-CN" b="1" dirty="0">
                <a:cs typeface="Segoe UI Black" panose="020B0A02040204020203" pitchFamily="34" charset="0"/>
              </a:rPr>
              <a:t>&gt;= 3</a:t>
            </a:r>
            <a:endParaRPr lang="pt-BR" altLang="zh-CN" b="1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200" b="1" dirty="0">
                <a:cs typeface="Segoe UI Black" panose="020B0A02040204020203" pitchFamily="34" charset="0"/>
              </a:rPr>
              <a:t>编码：数据左移 </a:t>
            </a:r>
            <a:r>
              <a:rPr lang="en-US" altLang="zh-CN" sz="2200" b="1" dirty="0">
                <a:cs typeface="Segoe UI Black" panose="020B0A02040204020203" pitchFamily="34" charset="0"/>
              </a:rPr>
              <a:t>r </a:t>
            </a:r>
            <a:r>
              <a:rPr lang="zh-CN" altLang="en-US" sz="2200" b="1" dirty="0">
                <a:cs typeface="Segoe UI Black" panose="020B0A02040204020203" pitchFamily="34" charset="0"/>
              </a:rPr>
              <a:t>位</a:t>
            </a:r>
            <a:r>
              <a:rPr lang="en-US" altLang="zh-CN" sz="2200" b="1" dirty="0">
                <a:cs typeface="Segoe UI Black" panose="020B0A02040204020203" pitchFamily="34" charset="0"/>
              </a:rPr>
              <a:t> + </a:t>
            </a:r>
            <a:r>
              <a:rPr lang="zh-CN" altLang="en-US" sz="2200" b="1" dirty="0">
                <a:cs typeface="Segoe UI Black" panose="020B0A02040204020203" pitchFamily="34" charset="0"/>
              </a:rPr>
              <a:t>数据多项式除以生成多项式的余数</a:t>
            </a:r>
            <a:endParaRPr lang="en-US" altLang="zh-CN" sz="2200" b="1" dirty="0"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sz="2200" b="1" dirty="0">
                <a:cs typeface="Segoe UI Black" panose="020B0A02040204020203" pitchFamily="34" charset="0"/>
              </a:rPr>
              <a:t>解码纠错：根据余数值确定出错位</a:t>
            </a:r>
            <a:endParaRPr lang="en-US" altLang="zh-CN" sz="2200" b="1" dirty="0">
              <a:cs typeface="Segoe UI Black" panose="020B0A02040204020203" pitchFamily="34" charset="0"/>
            </a:endParaRPr>
          </a:p>
          <a:p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8740502" y="2252132"/>
            <a:ext cx="3197498" cy="4171292"/>
            <a:chOff x="8740502" y="2252132"/>
            <a:chExt cx="3197498" cy="4171292"/>
          </a:xfrm>
        </p:grpSpPr>
        <p:grpSp>
          <p:nvGrpSpPr>
            <p:cNvPr id="6" name="组合 5"/>
            <p:cNvGrpSpPr/>
            <p:nvPr/>
          </p:nvGrpSpPr>
          <p:grpSpPr>
            <a:xfrm>
              <a:off x="8740502" y="2252132"/>
              <a:ext cx="3197498" cy="4171292"/>
              <a:chOff x="8821495" y="2074333"/>
              <a:chExt cx="3197498" cy="4171292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821495" y="2074333"/>
                <a:ext cx="3182416" cy="3210580"/>
              </a:xfrm>
              <a:prstGeom prst="rect">
                <a:avLst/>
              </a:prstGeom>
            </p:spPr>
          </p:pic>
          <p:sp>
            <p:nvSpPr>
              <p:cNvPr id="5" name="文本框 4"/>
              <p:cNvSpPr txBox="1"/>
              <p:nvPr/>
            </p:nvSpPr>
            <p:spPr>
              <a:xfrm>
                <a:off x="8836577" y="5284913"/>
                <a:ext cx="3182416" cy="96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加减不进位</a:t>
                </a:r>
                <a:r>
                  <a:rPr lang="en-US" altLang="zh-CN" sz="2000" dirty="0"/>
                  <a:t>/</a:t>
                </a:r>
                <a:r>
                  <a:rPr lang="zh-CN" altLang="en-US" sz="2000" dirty="0"/>
                  <a:t>借位，除法：余数首位为</a:t>
                </a:r>
                <a:r>
                  <a:rPr lang="en-US" altLang="zh-CN" sz="2000" dirty="0"/>
                  <a:t>1/0</a:t>
                </a:r>
                <a:r>
                  <a:rPr lang="zh-CN" altLang="en-US" sz="2000" dirty="0"/>
                  <a:t>，商上</a:t>
                </a:r>
                <a:r>
                  <a:rPr lang="en-US" altLang="zh-CN" sz="2000" dirty="0"/>
                  <a:t>1/0</a:t>
                </a:r>
                <a:endParaRPr lang="zh-CN" altLang="en-US" sz="2000" dirty="0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857184" y="3439179"/>
              <a:ext cx="845616" cy="958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</a:rPr>
                <a:t>数据：</a:t>
              </a:r>
              <a:r>
                <a:rPr lang="en-US" altLang="zh-CN" sz="2000" b="1" dirty="0">
                  <a:solidFill>
                    <a:srgbClr val="C00000"/>
                  </a:solidFill>
                </a:rPr>
                <a:t>1100</a:t>
              </a:r>
              <a:endParaRPr lang="zh-CN" altLang="en-US" sz="2000" b="1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WEyNmQ1NTY5ZTQ2YzdjZTAwOGZjOWJjMTRjMWY1MGMifQ==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6B69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28575">
          <a:solidFill>
            <a:srgbClr val="33CC33"/>
          </a:solidFill>
          <a:prstDash val="sysDot"/>
          <a:round/>
        </a:ln>
      </a:spPr>
      <a:bodyPr lIns="90000" tIns="46800" rIns="90000" bIns="46800" anchor="ctr" anchorCtr="1"/>
      <a:lstStyle>
        <a:defPPr algn="l">
          <a:defRPr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50000"/>
            <a:alpha val="2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3172</Words>
  <Application>WPS 演示</Application>
  <PresentationFormat>宽屏</PresentationFormat>
  <Paragraphs>578</Paragraphs>
  <Slides>33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Segoe UI</vt:lpstr>
      <vt:lpstr>义启小楷书</vt:lpstr>
      <vt:lpstr>Segoe UI Black</vt:lpstr>
      <vt:lpstr>Symbol</vt:lpstr>
      <vt:lpstr>仿宋</vt:lpstr>
      <vt:lpstr>Times New Roman</vt:lpstr>
      <vt:lpstr>Verdana</vt:lpstr>
      <vt:lpstr>华文新魏</vt:lpstr>
      <vt:lpstr>Segoe UI</vt:lpstr>
      <vt:lpstr>等线</vt:lpstr>
      <vt:lpstr>Arial Unicode MS</vt:lpstr>
      <vt:lpstr>Algerian</vt:lpstr>
      <vt:lpstr>等线 Light</vt:lpstr>
      <vt:lpstr>Office 主题​​</vt:lpstr>
      <vt:lpstr>1_Office 主题​​</vt:lpstr>
      <vt:lpstr>2_Office 主题​​</vt:lpstr>
      <vt:lpstr>PowerPoint 演示文稿</vt:lpstr>
      <vt:lpstr>PowerPoint 演示文稿</vt:lpstr>
      <vt:lpstr>课程内容</vt:lpstr>
      <vt:lpstr>CPU时间（时间指标）</vt:lpstr>
      <vt:lpstr>课程内容</vt:lpstr>
      <vt:lpstr>数据表示</vt:lpstr>
      <vt:lpstr>信息校验</vt:lpstr>
      <vt:lpstr>(4,3) 海明码</vt:lpstr>
      <vt:lpstr>信息校验</vt:lpstr>
      <vt:lpstr>课程内容</vt:lpstr>
      <vt:lpstr>加法器</vt:lpstr>
      <vt:lpstr>补码一位乘法（除法不考）</vt:lpstr>
      <vt:lpstr>浮点数运算</vt:lpstr>
      <vt:lpstr>运算溢出</vt:lpstr>
      <vt:lpstr>课程内容</vt:lpstr>
      <vt:lpstr>存储系统考察重点</vt:lpstr>
      <vt:lpstr>存储器扩展（考试题）</vt:lpstr>
      <vt:lpstr>存储器扩展（考试题）</vt:lpstr>
      <vt:lpstr>存储器扩展（考试题）</vt:lpstr>
      <vt:lpstr>高速缓存</vt:lpstr>
      <vt:lpstr>高速缓存</vt:lpstr>
      <vt:lpstr>虚拟存储器</vt:lpstr>
      <vt:lpstr>课程内容</vt:lpstr>
      <vt:lpstr>指令系统考察重点</vt:lpstr>
      <vt:lpstr>课程内容</vt:lpstr>
      <vt:lpstr>CPU 工作原理</vt:lpstr>
      <vt:lpstr>CPU 控制器设计</vt:lpstr>
      <vt:lpstr>CPU 控制器设计</vt:lpstr>
      <vt:lpstr>中断异常处理处理</vt:lpstr>
      <vt:lpstr>课程内容</vt:lpstr>
      <vt:lpstr>I/O 系统考察重点</vt:lpstr>
      <vt:lpstr>计算分析三种方式的 CPU 开销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谭志虎</cp:lastModifiedBy>
  <cp:revision>1501</cp:revision>
  <dcterms:created xsi:type="dcterms:W3CDTF">2018-05-09T10:41:00Z</dcterms:created>
  <dcterms:modified xsi:type="dcterms:W3CDTF">2024-05-27T10:50:48Z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ED389532144046B7937988866D34903B_12</vt:lpwstr>
  </property>
</Properties>
</file>